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31"/>
  </p:notesMasterIdLst>
  <p:sldIdLst>
    <p:sldId id="256" r:id="rId2"/>
    <p:sldId id="285" r:id="rId3"/>
    <p:sldId id="283" r:id="rId4"/>
    <p:sldId id="282" r:id="rId5"/>
    <p:sldId id="284" r:id="rId6"/>
    <p:sldId id="260" r:id="rId7"/>
    <p:sldId id="286" r:id="rId8"/>
    <p:sldId id="262" r:id="rId9"/>
    <p:sldId id="263" r:id="rId10"/>
    <p:sldId id="288" r:id="rId11"/>
    <p:sldId id="265" r:id="rId12"/>
    <p:sldId id="266" r:id="rId13"/>
    <p:sldId id="269" r:id="rId14"/>
    <p:sldId id="270" r:id="rId15"/>
    <p:sldId id="289" r:id="rId16"/>
    <p:sldId id="290" r:id="rId17"/>
    <p:sldId id="271" r:id="rId18"/>
    <p:sldId id="292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91" r:id="rId27"/>
    <p:sldId id="293" r:id="rId28"/>
    <p:sldId id="294" r:id="rId29"/>
    <p:sldId id="28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5FE10-0CFA-4EC8-A367-DDEB1658BAD5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C8A24-FFC8-4B01-871C-19AA3C091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7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9E4945-D920-41F7-9B2B-F91DFF547B5D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E794C24-E609-4A83-90BE-60F74F8EA3FD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7616E3-B139-4EF5-8739-AF3D941D6727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66"/>
            <a:ext cx="5029200" cy="41137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710E10-5DE3-4144-9DCC-E6B6DE696152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66"/>
            <a:ext cx="5029200" cy="41137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60A21F-2A01-4B35-A7E0-FE40D29F58BC}" type="slidenum">
              <a:rPr lang="en-US" smtClean="0"/>
              <a:pPr eaLnBrk="1" hangingPunct="1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B55A63-F75D-4BCF-9CB1-64615AD08F61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24C12E-31FB-4F95-A3B0-C62DBA2EDD94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299095-994C-4426-858C-80B127CF153C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12491C-BE59-42D2-839D-A6D7A38D77F1}" type="slidenum">
              <a:rPr lang="en-US" smtClean="0"/>
              <a:pPr eaLnBrk="1" hangingPunct="1"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EFF3BF-BE27-4BAF-BDB3-ED1EB9098440}" type="slidenum">
              <a:rPr lang="en-US" smtClean="0"/>
              <a:pPr eaLnBrk="1" hangingPunct="1"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EFDD44-397F-4861-8AC6-E767C11E45AA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4B4DB0-9DD7-4608-B2CF-A98DF52F31B5}" type="slidenum">
              <a:rPr lang="en-US" smtClean="0"/>
              <a:pPr eaLnBrk="1" hangingPunct="1"/>
              <a:t>29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3" indent="-342900">
              <a:spcBef>
                <a:spcPct val="20000"/>
              </a:spcBef>
              <a:buClr>
                <a:srgbClr val="A6D6DA"/>
              </a:buClr>
            </a:pPr>
            <a:r>
              <a:rPr lang="en-US" sz="1500" smtClean="0">
                <a:cs typeface="Arial" charset="0"/>
              </a:rPr>
              <a:t>Can reduce income contributing to SGA if:</a:t>
            </a:r>
          </a:p>
          <a:p>
            <a:pPr marL="800100" lvl="3" indent="-342900">
              <a:spcBef>
                <a:spcPct val="20000"/>
              </a:spcBef>
              <a:buClr>
                <a:srgbClr val="A6D6DA"/>
              </a:buClr>
              <a:buFontTx/>
              <a:buChar char="o"/>
            </a:pPr>
            <a:endParaRPr lang="en-US" sz="300" smtClean="0">
              <a:cs typeface="Arial" charset="0"/>
            </a:endParaRPr>
          </a:p>
          <a:p>
            <a:pPr marL="1257300" lvl="4" indent="-342900">
              <a:spcBef>
                <a:spcPct val="20000"/>
              </a:spcBef>
              <a:buClr>
                <a:srgbClr val="A6D6DA"/>
              </a:buClr>
              <a:buFontTx/>
              <a:buChar char="o"/>
            </a:pPr>
            <a:r>
              <a:rPr lang="en-US" sz="1400" smtClean="0">
                <a:cs typeface="Arial" charset="0"/>
              </a:rPr>
              <a:t>Impairment-related work expenses, or</a:t>
            </a:r>
          </a:p>
          <a:p>
            <a:pPr marL="1257300" lvl="4" indent="-342900">
              <a:spcBef>
                <a:spcPct val="20000"/>
              </a:spcBef>
              <a:buClr>
                <a:srgbClr val="A6D6DA"/>
              </a:buClr>
            </a:pPr>
            <a:endParaRPr lang="en-US" sz="300" smtClean="0">
              <a:cs typeface="Arial" charset="0"/>
            </a:endParaRPr>
          </a:p>
          <a:p>
            <a:pPr marL="1257300" lvl="4" indent="-342900">
              <a:spcBef>
                <a:spcPct val="20000"/>
              </a:spcBef>
              <a:buClr>
                <a:srgbClr val="A6D6DA"/>
              </a:buClr>
              <a:buFontTx/>
              <a:buChar char="o"/>
            </a:pPr>
            <a:r>
              <a:rPr lang="en-US" sz="1400" smtClean="0">
                <a:cs typeface="Arial" charset="0"/>
              </a:rPr>
              <a:t>The work is “subsidized” (i.e. employee is being paid more than the work is worth)</a:t>
            </a:r>
          </a:p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45C716-D5F4-4B7A-89A1-4E6DA3065BAF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55FD1-2793-4AE8-BB38-1A7F69980022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4998"/>
            <a:ext cx="2971800" cy="457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defTabSz="908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1550354-89C4-4824-AE66-A06E8D8B9D77}" type="slidenum">
              <a:rPr lang="en-US" sz="1200"/>
              <a:pPr algn="r" eaLnBrk="1" hangingPunct="1"/>
              <a:t>5</a:t>
            </a:fld>
            <a:endParaRPr lang="en-US" sz="1200"/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0936B7-1AE4-4E76-9AEB-A623493CA055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4998"/>
            <a:ext cx="2971800" cy="457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095A41F-BF33-4D93-A9CC-CFA775C797D9}" type="slidenum">
              <a:rPr lang="en-US" sz="1200"/>
              <a:pPr algn="r" eaLnBrk="1" hangingPunct="1"/>
              <a:t>8</a:t>
            </a:fld>
            <a:endParaRPr lang="en-US" sz="1200"/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7B933A-3C3A-42D1-ACD9-51932C793E37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7B933A-3C3A-42D1-ACD9-51932C793E37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718308-B781-4B24-9DC7-DFEEC3CFBC39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897F44-0226-484F-B942-BFF6366A570B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B37995-DB7F-4985-9FAF-FB22336AAB54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F07E24-1EAF-454F-9E22-8B431C907528}" type="datetime1">
              <a:rPr lang="en-US" smtClean="0"/>
              <a:t>11/8/2015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47234E-A418-4BDA-96D6-AC09FCF560FE}" type="datetime1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5F154-8464-4C40-8F52-792069E1F79F}" type="datetime1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260CDE-BEAB-4625-A8B4-E5E7103877A8}" type="datetime1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81A659-BAD9-4144-97CE-55E78CAE36D0}" type="datetime1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FCB38-47AF-4E1C-AB6A-8A42AD606064}" type="datetime1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21BD7-1DAB-4764-B09E-8AC98F84FAC0}" type="datetime1">
              <a:rPr lang="en-US" smtClean="0"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0D586-8E64-470D-99FE-EBA670ECE39D}" type="datetime1">
              <a:rPr lang="en-US" smtClean="0"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5F69A-8B85-45AB-90F2-1B5D7143F837}" type="datetime1">
              <a:rPr lang="en-US" smtClean="0"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C774191-D65B-47B6-B965-4C65D424D79C}" type="datetime1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9C2F85-2212-47AB-9962-7D5B59AD1E5D}" type="datetime1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AAD9E7-9454-4457-8B20-4C573AB79894}" type="datetime1">
              <a:rPr lang="en-US" smtClean="0"/>
              <a:t>11/8/2015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Griffin-Hammis Associates, Inc.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50711B-388A-4FCE-A5E4-4262D6CE4F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bwdillinois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Karl.gillespie@ssa.gov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iffinhammis.com/" TargetMode="External"/><Relationship Id="rId2" Type="http://schemas.openxmlformats.org/officeDocument/2006/relationships/hyperlink" Target="http://www.ssa.gov/redboo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hbwdillinois.gov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mfrawley@griffinhammis.co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riffinhammis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044a90.ssa.gov/apps6z/FOLO/fo001.j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044a90.ssa.gov/apps6z/ISBA/main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hs.state.il.us/officelocato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677362"/>
          </a:xfrm>
        </p:spPr>
        <p:txBody>
          <a:bodyPr>
            <a:normAutofit/>
          </a:bodyPr>
          <a:lstStyle/>
          <a:p>
            <a:r>
              <a:rPr lang="en-US" dirty="0" smtClean="0"/>
              <a:t>Working While Preserving Public Benefit</a:t>
            </a:r>
            <a:r>
              <a:rPr lang="en-US" dirty="0" smtClean="0"/>
              <a:t> Safety Nets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Marsie Frawley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Senior Consultant, Griffin-Hammis Associates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November 13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, 2015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Connect To Community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81000"/>
            <a:ext cx="27813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66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228600"/>
            <a:ext cx="8382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3900" b="1" u="sng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Social Security Disability </a:t>
            </a:r>
            <a:r>
              <a:rPr lang="en-US" sz="3900" b="1" u="sng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Insurance – On Own Record</a:t>
            </a:r>
            <a:endParaRPr lang="en-US" sz="3900" b="1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752600"/>
            <a:ext cx="8534400" cy="5105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 smtClean="0">
                <a:cs typeface="Arial" charset="0"/>
              </a:rPr>
              <a:t>An individual with a developmental disability from birth can be found eligible for their own SSDI after 6 work credits are earned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 smtClean="0">
                <a:cs typeface="Arial" charset="0"/>
              </a:rPr>
              <a:t>2016 – one Social Security Credit earned = $1,260 gross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 smtClean="0">
                <a:cs typeface="Arial" charset="0"/>
              </a:rPr>
              <a:t>2016 – up to four credits earned = $5,040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 smtClean="0">
                <a:cs typeface="Arial" charset="0"/>
              </a:rPr>
              <a:t>24 months after being found eligible for SSDI – Medicare eligible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 smtClean="0">
                <a:cs typeface="Arial" charset="0"/>
              </a:rPr>
              <a:t>Even more on a later slide!!!  THIS IS VERY 				IMPORTANT!!!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defRPr/>
            </a:pPr>
            <a:endParaRPr lang="en-US" sz="2800" dirty="0">
              <a:cs typeface="Arial" charset="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1200" dirty="0">
              <a:solidFill>
                <a:srgbClr val="FF0000"/>
              </a:solidFill>
              <a:cs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1200" kern="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1200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16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Work is Good!!!</a:t>
            </a:r>
          </a:p>
          <a:p>
            <a:pPr eaLnBrk="1" hangingPunct="1"/>
            <a:r>
              <a:rPr lang="en-US" sz="2800" b="1" dirty="0" smtClean="0"/>
              <a:t>Work Incentives differ among programs</a:t>
            </a:r>
          </a:p>
          <a:p>
            <a:pPr eaLnBrk="1" hangingPunct="1"/>
            <a:r>
              <a:rPr lang="en-US" sz="2800" dirty="0" smtClean="0"/>
              <a:t>Very important to understand from which program benefits are received</a:t>
            </a:r>
          </a:p>
          <a:p>
            <a:pPr lvl="1" eaLnBrk="1" hangingPunct="1"/>
            <a:r>
              <a:rPr lang="en-US" sz="2800" dirty="0" smtClean="0"/>
              <a:t>Social Security Disability Insurance</a:t>
            </a:r>
          </a:p>
          <a:p>
            <a:pPr lvl="2" eaLnBrk="1" hangingPunct="1"/>
            <a:r>
              <a:rPr lang="en-US" sz="2400" dirty="0" smtClean="0"/>
              <a:t>Own Record</a:t>
            </a:r>
          </a:p>
          <a:p>
            <a:pPr lvl="2" eaLnBrk="1" hangingPunct="1"/>
            <a:r>
              <a:rPr lang="en-US" sz="2400" dirty="0" smtClean="0"/>
              <a:t>Parent’s Record</a:t>
            </a:r>
          </a:p>
          <a:p>
            <a:pPr lvl="1" eaLnBrk="1" hangingPunct="1"/>
            <a:r>
              <a:rPr lang="en-US" sz="2800" dirty="0" smtClean="0"/>
              <a:t>Supplemental Security Income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000" b="1" u="sng" dirty="0" smtClean="0"/>
              <a:t>The Benefits of Employment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199"/>
            <a:ext cx="27813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11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  <a:buClr>
                <a:schemeClr val="accent1"/>
              </a:buClr>
              <a:buSzPct val="60000"/>
              <a:buFont typeface="Courier New" pitchFamily="49" charset="0"/>
              <a:buChar char="o"/>
            </a:pPr>
            <a:r>
              <a:rPr lang="en-US" sz="3200" dirty="0" smtClean="0"/>
              <a:t>Student Earned Income Exclusion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60000"/>
              <a:buFont typeface="Courier New" pitchFamily="49" charset="0"/>
              <a:buChar char="o"/>
            </a:pPr>
            <a:r>
              <a:rPr lang="en-US" sz="3200" dirty="0" smtClean="0"/>
              <a:t>PASS Plan		</a:t>
            </a:r>
          </a:p>
          <a:p>
            <a:pPr>
              <a:spcBef>
                <a:spcPct val="50000"/>
              </a:spcBef>
              <a:buSzPct val="60000"/>
              <a:buFont typeface="Courier New" pitchFamily="49" charset="0"/>
              <a:buChar char="o"/>
            </a:pPr>
            <a:r>
              <a:rPr lang="en-US" sz="3200" dirty="0"/>
              <a:t>Earned Income </a:t>
            </a:r>
            <a:r>
              <a:rPr lang="en-US" sz="3200" dirty="0" smtClean="0"/>
              <a:t>Exclusion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60000"/>
              <a:buFont typeface="Courier New" pitchFamily="49" charset="0"/>
              <a:buChar char="o"/>
            </a:pPr>
            <a:r>
              <a:rPr lang="en-US" sz="3200" dirty="0"/>
              <a:t>Impairment Related Work Expenses	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60000"/>
              <a:buFont typeface="Courier New" pitchFamily="49" charset="0"/>
              <a:buChar char="o"/>
            </a:pPr>
            <a:r>
              <a:rPr lang="en-US" sz="3200" dirty="0" smtClean="0"/>
              <a:t>1619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sz="3200" i="1" u="sng" dirty="0" smtClean="0"/>
              <a:t>Report all Income to SSA &amp; DHS!!!</a:t>
            </a:r>
            <a:r>
              <a:rPr lang="en-US" sz="3200" dirty="0" smtClean="0"/>
              <a:t>	</a:t>
            </a:r>
            <a:endParaRPr lang="en-US" sz="3200" dirty="0" smtClean="0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en-US" sz="3200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>
              <a:defRPr/>
            </a:pPr>
            <a:r>
              <a:rPr lang="en-US" b="1" u="sng" dirty="0" smtClean="0"/>
              <a:t>SSI Work Incentives</a:t>
            </a:r>
            <a:endParaRPr lang="en-US" b="1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42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Under age 22 and in school</a:t>
            </a:r>
          </a:p>
          <a:p>
            <a:pPr lvl="1"/>
            <a:r>
              <a:rPr lang="en-US" sz="2800" dirty="0" smtClean="0"/>
              <a:t>High School</a:t>
            </a:r>
          </a:p>
          <a:p>
            <a:pPr lvl="1"/>
            <a:r>
              <a:rPr lang="en-US" sz="2800" dirty="0" smtClean="0"/>
              <a:t>Community College</a:t>
            </a:r>
          </a:p>
          <a:p>
            <a:pPr lvl="1"/>
            <a:r>
              <a:rPr lang="en-US" sz="2800" dirty="0" smtClean="0"/>
              <a:t>Trade School</a:t>
            </a:r>
          </a:p>
          <a:p>
            <a:r>
              <a:rPr lang="en-US" sz="2800" dirty="0" smtClean="0"/>
              <a:t>SSA will exclude up to $1,780 of earned income per month, up to an annual exclusion of $7,180</a:t>
            </a:r>
          </a:p>
          <a:p>
            <a:r>
              <a:rPr lang="en-US" sz="2800" dirty="0" smtClean="0"/>
              <a:t>Note: For Recipients of SSI, not               dependent SSDI students!</a:t>
            </a:r>
          </a:p>
          <a:p>
            <a:r>
              <a:rPr lang="en-US" sz="2800" dirty="0" smtClean="0"/>
              <a:t>Have to provide verification to SSA of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being a student up to the age of 22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u="sng" dirty="0" smtClean="0"/>
              <a:t>Student Earned Income Exclusion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98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PASS allows you to set aside income and/or resources for a specified time for a work goal.</a:t>
            </a:r>
          </a:p>
          <a:p>
            <a:pPr lvl="1"/>
            <a:r>
              <a:rPr lang="en-US" sz="2400" dirty="0" smtClean="0"/>
              <a:t>For example: set aside money to pay expenses for education, vocational training, or starting a business as long as the expenses are related to achieving a work goal.</a:t>
            </a:r>
            <a:endParaRPr lang="en-US" sz="10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The money in this plan will not count as an asset for SSI, Medicaid or most public benefit eligibility.</a:t>
            </a:r>
          </a:p>
          <a:p>
            <a:pPr>
              <a:buFont typeface="Courier New" pitchFamily="49" charset="0"/>
              <a:buChar char="o"/>
            </a:pPr>
            <a:r>
              <a:rPr lang="en-US" sz="3200" b="1" dirty="0" smtClean="0"/>
              <a:t>May also be used to become eligible for SSI!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u="sng" dirty="0" smtClean="0"/>
              <a:t>Plan for Achieving Self Support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56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cs typeface="Arial" charset="0"/>
              </a:rPr>
              <a:t>	</a:t>
            </a:r>
            <a:r>
              <a:rPr lang="en-US" sz="2800" dirty="0" smtClean="0">
                <a:cs typeface="Arial" charset="0"/>
              </a:rPr>
              <a:t>SSI and earnings are calculated with a formula.  These deductions are subtracted from the gross income to determine countable income:  </a:t>
            </a:r>
          </a:p>
          <a:p>
            <a:pPr eaLnBrk="1" hangingPunct="1">
              <a:buFontTx/>
              <a:buNone/>
            </a:pPr>
            <a:endParaRPr lang="en-US" sz="2800" dirty="0" smtClean="0">
              <a:cs typeface="Arial" charset="0"/>
            </a:endParaRPr>
          </a:p>
          <a:p>
            <a:pPr lvl="1" eaLnBrk="1" hangingPunct="1"/>
            <a:r>
              <a:rPr lang="en-US" sz="2800" dirty="0" smtClean="0">
                <a:cs typeface="Arial" charset="0"/>
              </a:rPr>
              <a:t>General Income Disregard </a:t>
            </a:r>
            <a:r>
              <a:rPr lang="en-US" sz="2800" b="1" i="1" dirty="0" smtClean="0">
                <a:cs typeface="Arial" charset="0"/>
              </a:rPr>
              <a:t>$20.00</a:t>
            </a:r>
          </a:p>
          <a:p>
            <a:pPr lvl="1" eaLnBrk="1" hangingPunct="1"/>
            <a:r>
              <a:rPr lang="en-US" sz="2800" dirty="0" smtClean="0">
                <a:cs typeface="Arial" charset="0"/>
              </a:rPr>
              <a:t>Earned Income Disregard  </a:t>
            </a:r>
            <a:r>
              <a:rPr lang="en-US" sz="2800" b="1" i="1" dirty="0" smtClean="0">
                <a:cs typeface="Arial" charset="0"/>
              </a:rPr>
              <a:t>$65.00 </a:t>
            </a:r>
          </a:p>
          <a:p>
            <a:pPr lvl="1" eaLnBrk="1" hangingPunct="1"/>
            <a:r>
              <a:rPr lang="en-US" sz="2800" dirty="0" smtClean="0">
                <a:cs typeface="Arial" charset="0"/>
              </a:rPr>
              <a:t>Divided by 2</a:t>
            </a:r>
          </a:p>
          <a:p>
            <a:pPr lvl="1" eaLnBrk="1" hangingPunct="1"/>
            <a:r>
              <a:rPr lang="en-US" sz="2800" dirty="0" smtClean="0">
                <a:cs typeface="Arial" charset="0"/>
              </a:rPr>
              <a:t>Deductions/Exclusions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800" b="1" u="sng" dirty="0" smtClean="0">
                <a:cs typeface="Arial" charset="0"/>
              </a:rPr>
              <a:t>Supplemental Security Income and Earned Income Calculation</a:t>
            </a:r>
            <a:endParaRPr lang="en-US" sz="3800" b="1" u="sng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8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cs typeface="Arial" charset="0"/>
              </a:rPr>
              <a:t>	</a:t>
            </a:r>
            <a:r>
              <a:rPr lang="en-US" sz="2800" dirty="0" smtClean="0">
                <a:cs typeface="Arial" charset="0"/>
              </a:rPr>
              <a:t>Bob is working and has gross earnings of $</a:t>
            </a:r>
            <a:r>
              <a:rPr lang="en-US" sz="2800" dirty="0" smtClean="0">
                <a:cs typeface="Arial" charset="0"/>
              </a:rPr>
              <a:t>1,072 </a:t>
            </a:r>
            <a:r>
              <a:rPr lang="en-US" sz="2800" dirty="0" smtClean="0">
                <a:cs typeface="Arial" charset="0"/>
              </a:rPr>
              <a:t>per month  (minimum wage - $8.25 x 30 hours/week = $</a:t>
            </a:r>
            <a:r>
              <a:rPr lang="en-US" sz="2800" dirty="0" smtClean="0">
                <a:cs typeface="Arial" charset="0"/>
              </a:rPr>
              <a:t>247.50 </a:t>
            </a:r>
            <a:r>
              <a:rPr lang="en-US" sz="2800" dirty="0" smtClean="0">
                <a:cs typeface="Arial" charset="0"/>
              </a:rPr>
              <a:t>x 4.33 = monthly earnings)</a:t>
            </a:r>
          </a:p>
          <a:p>
            <a:pPr eaLnBrk="1" hangingPunct="1"/>
            <a:r>
              <a:rPr lang="en-US" sz="2800" dirty="0" smtClean="0">
                <a:cs typeface="Arial" charset="0"/>
              </a:rPr>
              <a:t>$</a:t>
            </a:r>
            <a:r>
              <a:rPr lang="en-US" sz="2800" dirty="0" smtClean="0">
                <a:cs typeface="Arial" charset="0"/>
              </a:rPr>
              <a:t>1,072 </a:t>
            </a:r>
            <a:r>
              <a:rPr lang="en-US" sz="2800" dirty="0" smtClean="0">
                <a:cs typeface="Arial" charset="0"/>
              </a:rPr>
              <a:t>- $85 = $</a:t>
            </a:r>
            <a:r>
              <a:rPr lang="en-US" sz="2800" dirty="0" smtClean="0">
                <a:cs typeface="Arial" charset="0"/>
              </a:rPr>
              <a:t>987</a:t>
            </a:r>
            <a:endParaRPr lang="en-US" sz="2800" b="1" i="1" dirty="0" smtClean="0">
              <a:cs typeface="Arial" charset="0"/>
            </a:endParaRPr>
          </a:p>
          <a:p>
            <a:pPr eaLnBrk="1" hangingPunct="1"/>
            <a:r>
              <a:rPr lang="en-US" sz="2800" dirty="0" smtClean="0">
                <a:cs typeface="Arial" charset="0"/>
              </a:rPr>
              <a:t>$</a:t>
            </a:r>
            <a:r>
              <a:rPr lang="en-US" sz="2800" dirty="0" smtClean="0">
                <a:cs typeface="Arial" charset="0"/>
              </a:rPr>
              <a:t>987 </a:t>
            </a:r>
            <a:r>
              <a:rPr lang="en-US" sz="2800" dirty="0" smtClean="0">
                <a:cs typeface="Arial" charset="0"/>
              </a:rPr>
              <a:t>/ 2 = $</a:t>
            </a:r>
            <a:r>
              <a:rPr lang="en-US" sz="2800" dirty="0" smtClean="0">
                <a:cs typeface="Arial" charset="0"/>
              </a:rPr>
              <a:t>494  </a:t>
            </a:r>
            <a:r>
              <a:rPr lang="en-US" sz="2800" dirty="0" smtClean="0">
                <a:cs typeface="Arial" charset="0"/>
              </a:rPr>
              <a:t>Countable Earnings</a:t>
            </a:r>
            <a:endParaRPr lang="en-US" sz="2800" b="1" i="1" dirty="0" smtClean="0">
              <a:cs typeface="Arial" charset="0"/>
            </a:endParaRPr>
          </a:p>
          <a:p>
            <a:pPr eaLnBrk="1" hangingPunct="1"/>
            <a:r>
              <a:rPr lang="en-US" sz="2800" dirty="0" smtClean="0">
                <a:cs typeface="Arial" charset="0"/>
              </a:rPr>
              <a:t>$733 - $</a:t>
            </a:r>
            <a:r>
              <a:rPr lang="en-US" sz="2800" dirty="0" smtClean="0">
                <a:cs typeface="Arial" charset="0"/>
              </a:rPr>
              <a:t>494 </a:t>
            </a:r>
            <a:r>
              <a:rPr lang="en-US" sz="2800" dirty="0" smtClean="0">
                <a:cs typeface="Arial" charset="0"/>
              </a:rPr>
              <a:t>= $</a:t>
            </a:r>
            <a:r>
              <a:rPr lang="en-US" sz="2800" dirty="0" smtClean="0">
                <a:cs typeface="Arial" charset="0"/>
              </a:rPr>
              <a:t>239 </a:t>
            </a:r>
            <a:r>
              <a:rPr lang="en-US" sz="2800" dirty="0" smtClean="0">
                <a:cs typeface="Arial" charset="0"/>
              </a:rPr>
              <a:t>New SSI Check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60000"/>
            </a:pPr>
            <a:r>
              <a:rPr lang="en-US" sz="2800" dirty="0" smtClean="0"/>
              <a:t>$</a:t>
            </a:r>
            <a:r>
              <a:rPr lang="en-US" sz="2800" dirty="0" smtClean="0"/>
              <a:t>1,072 </a:t>
            </a:r>
            <a:r>
              <a:rPr lang="en-US" sz="2800" dirty="0" smtClean="0"/>
              <a:t>(Earnings) plus $</a:t>
            </a:r>
            <a:r>
              <a:rPr lang="en-US" sz="2800" dirty="0" smtClean="0"/>
              <a:t>239 </a:t>
            </a:r>
            <a:r>
              <a:rPr lang="en-US" sz="2800" dirty="0" smtClean="0"/>
              <a:t>(SSI) = $</a:t>
            </a:r>
            <a:r>
              <a:rPr lang="en-US" sz="2800" dirty="0" smtClean="0"/>
              <a:t>1,311  </a:t>
            </a:r>
            <a:r>
              <a:rPr lang="en-US" sz="2800" dirty="0" smtClean="0"/>
              <a:t>Total Monthly Income!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60000"/>
            </a:pPr>
            <a:r>
              <a:rPr lang="en-US" sz="2800" b="1" i="1" dirty="0">
                <a:solidFill>
                  <a:srgbClr val="292934"/>
                </a:solidFill>
              </a:rPr>
              <a:t>Monthly Income Improved By $</a:t>
            </a:r>
            <a:r>
              <a:rPr lang="en-US" sz="2800" b="1" i="1" dirty="0" smtClean="0">
                <a:solidFill>
                  <a:srgbClr val="292934"/>
                </a:solidFill>
              </a:rPr>
              <a:t>578!!!</a:t>
            </a:r>
            <a:endParaRPr lang="en-US" sz="2800" dirty="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u="sng" dirty="0" smtClean="0">
                <a:cs typeface="Arial" charset="0"/>
              </a:rPr>
              <a:t>SSI Earned Income Calculation</a:t>
            </a:r>
            <a:endParaRPr lang="en-US" sz="4000" b="1" u="sng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54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1619(a) – When gross earnings are over $</a:t>
            </a:r>
            <a:r>
              <a:rPr lang="en-US" sz="2800" dirty="0" smtClean="0"/>
              <a:t>1,130/month </a:t>
            </a:r>
            <a:r>
              <a:rPr lang="en-US" sz="2800" dirty="0" smtClean="0"/>
              <a:t>in </a:t>
            </a:r>
            <a:r>
              <a:rPr lang="en-US" sz="2800" dirty="0" smtClean="0"/>
              <a:t>2016 </a:t>
            </a:r>
            <a:r>
              <a:rPr lang="en-US" sz="2800" dirty="0" smtClean="0"/>
              <a:t>– </a:t>
            </a:r>
            <a:r>
              <a:rPr lang="en-US" sz="2800" dirty="0" smtClean="0"/>
              <a:t>FREE </a:t>
            </a:r>
            <a:r>
              <a:rPr lang="en-US" sz="2800" dirty="0" smtClean="0"/>
              <a:t>Medicaid</a:t>
            </a:r>
          </a:p>
          <a:p>
            <a:r>
              <a:rPr lang="en-US" sz="2800" dirty="0" smtClean="0"/>
              <a:t>1619(b) – When gross earnings are over $</a:t>
            </a:r>
            <a:r>
              <a:rPr lang="en-US" sz="2800" dirty="0" smtClean="0"/>
              <a:t>1,551 </a:t>
            </a:r>
            <a:r>
              <a:rPr lang="en-US" sz="2800" dirty="0" smtClean="0"/>
              <a:t>(or when SSI check goes to $0 from Earned Income  ($</a:t>
            </a:r>
            <a:r>
              <a:rPr lang="en-US" sz="2800" dirty="0" smtClean="0"/>
              <a:t>733 </a:t>
            </a:r>
            <a:r>
              <a:rPr lang="en-US" sz="2800" dirty="0" smtClean="0"/>
              <a:t>x 2 </a:t>
            </a:r>
            <a:r>
              <a:rPr lang="en-US" sz="2800" dirty="0" smtClean="0"/>
              <a:t>= $1466 + </a:t>
            </a:r>
            <a:r>
              <a:rPr lang="en-US" sz="2800" dirty="0" smtClean="0"/>
              <a:t>$85 – Called the ‘Breakeven’)</a:t>
            </a:r>
          </a:p>
          <a:p>
            <a:r>
              <a:rPr lang="en-US" sz="2800" dirty="0" smtClean="0"/>
              <a:t>Keep Medicaid until annual earnings of </a:t>
            </a:r>
            <a:r>
              <a:rPr lang="en-US" sz="2800" dirty="0"/>
              <a:t>$</a:t>
            </a:r>
            <a:r>
              <a:rPr lang="en-US" sz="2800" dirty="0" smtClean="0"/>
              <a:t>28,221 in 2015</a:t>
            </a:r>
            <a:endParaRPr lang="en-US" sz="2800" dirty="0"/>
          </a:p>
          <a:p>
            <a:r>
              <a:rPr lang="en-US" sz="2800" dirty="0" smtClean="0"/>
              <a:t>Individualized Threshold  = could be higher if person has high medical needs or is on a Medicaid Waiver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>
              <a:defRPr/>
            </a:pPr>
            <a:r>
              <a:rPr lang="en-US" b="1" u="sng" dirty="0" smtClean="0"/>
              <a:t>Medicaid - 1619</a:t>
            </a:r>
            <a:endParaRPr lang="en-US" b="1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05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 smtClean="0"/>
              <a:t>KNOW your benefit!!!</a:t>
            </a:r>
            <a:endParaRPr lang="en-US" sz="3200" b="1" dirty="0" smtClean="0"/>
          </a:p>
          <a:p>
            <a:pPr eaLnBrk="1" hangingPunct="1"/>
            <a:r>
              <a:rPr lang="en-US" sz="3200" dirty="0" smtClean="0"/>
              <a:t>Dependent benefits are not based on </a:t>
            </a:r>
            <a:r>
              <a:rPr lang="en-US" sz="3200" dirty="0" smtClean="0"/>
              <a:t>disability  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Above $</a:t>
            </a:r>
            <a:r>
              <a:rPr lang="en-US" sz="3200" dirty="0" smtClean="0"/>
              <a:t>15,720 </a:t>
            </a:r>
            <a:r>
              <a:rPr lang="en-US" sz="3200" dirty="0" smtClean="0"/>
              <a:t>in gross annual earnings in </a:t>
            </a:r>
            <a:r>
              <a:rPr lang="en-US" sz="3200" dirty="0" smtClean="0"/>
              <a:t>2016, </a:t>
            </a:r>
            <a:r>
              <a:rPr lang="en-US" sz="3200" dirty="0" smtClean="0"/>
              <a:t>then for every two dollars earned one dollar is subtracted from their SSDI dependent benefit.</a:t>
            </a:r>
          </a:p>
          <a:p>
            <a:pPr marL="0" indent="0" eaLnBrk="1" hangingPunct="1">
              <a:buNone/>
            </a:pPr>
            <a:r>
              <a:rPr lang="en-US" sz="3200" dirty="0" smtClean="0"/>
              <a:t> </a:t>
            </a:r>
          </a:p>
          <a:p>
            <a:endParaRPr lang="en-US" dirty="0" smtClean="0"/>
          </a:p>
        </p:txBody>
      </p:sp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u="sng" dirty="0" smtClean="0"/>
              <a:t>Dependent Benefits are Different!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88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sz="2800" b="1" dirty="0"/>
              <a:t>Beneficiary either gets </a:t>
            </a:r>
            <a:r>
              <a:rPr lang="en-US" sz="2800" b="1" dirty="0" smtClean="0"/>
              <a:t>check </a:t>
            </a:r>
            <a:r>
              <a:rPr lang="en-US" sz="2800" b="1" dirty="0"/>
              <a:t>or not, depending on where they are in the use of work incentives!!</a:t>
            </a:r>
          </a:p>
          <a:p>
            <a:pPr marL="109728" indent="0">
              <a:buNone/>
            </a:pPr>
            <a:endParaRPr lang="en-US" sz="2800" dirty="0" smtClean="0"/>
          </a:p>
          <a:p>
            <a:r>
              <a:rPr lang="en-US" sz="2800" dirty="0" smtClean="0"/>
              <a:t>Trial </a:t>
            </a:r>
            <a:r>
              <a:rPr lang="en-US" sz="2800" dirty="0" smtClean="0"/>
              <a:t>Work Period (TWP)   </a:t>
            </a:r>
            <a:r>
              <a:rPr lang="en-US" sz="2800" dirty="0" smtClean="0"/>
              <a:t>$810 </a:t>
            </a:r>
            <a:r>
              <a:rPr lang="en-US" sz="2800" dirty="0" smtClean="0"/>
              <a:t>(</a:t>
            </a:r>
            <a:r>
              <a:rPr lang="en-US" sz="2800" dirty="0" smtClean="0"/>
              <a:t>2016) </a:t>
            </a:r>
            <a:endParaRPr lang="en-US" sz="2800" dirty="0" smtClean="0"/>
          </a:p>
          <a:p>
            <a:endParaRPr lang="en-US" sz="1000" dirty="0" smtClean="0"/>
          </a:p>
          <a:p>
            <a:r>
              <a:rPr lang="en-US" sz="2800" dirty="0" smtClean="0"/>
              <a:t>Extended Period of Eligibility (EPE)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	Substantial Gainful Activity (non-blind SGA)  $</a:t>
            </a:r>
            <a:r>
              <a:rPr lang="en-US" sz="2800" dirty="0" smtClean="0"/>
              <a:t>1,130 </a:t>
            </a:r>
            <a:r>
              <a:rPr lang="en-US" sz="2800" dirty="0" smtClean="0"/>
              <a:t>(</a:t>
            </a:r>
            <a:r>
              <a:rPr lang="en-US" sz="2800" dirty="0" smtClean="0"/>
              <a:t>2016)–</a:t>
            </a:r>
            <a:r>
              <a:rPr lang="en-US" sz="2800" dirty="0" smtClean="0"/>
              <a:t>These amounts change annually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	Blind SGA $</a:t>
            </a:r>
            <a:r>
              <a:rPr lang="en-US" sz="2800" dirty="0" smtClean="0"/>
              <a:t>1820 </a:t>
            </a:r>
            <a:r>
              <a:rPr lang="en-US" sz="2800" dirty="0" smtClean="0"/>
              <a:t>(</a:t>
            </a:r>
            <a:r>
              <a:rPr lang="en-US" sz="2800" dirty="0" smtClean="0"/>
              <a:t>2016)</a:t>
            </a:r>
            <a:endParaRPr lang="en-US" sz="2800" dirty="0" smtClean="0"/>
          </a:p>
          <a:p>
            <a:pPr>
              <a:buFont typeface="Wingdings" pitchFamily="2" charset="2"/>
              <a:buNone/>
            </a:pPr>
            <a:endParaRPr lang="en-US" sz="1000" dirty="0" smtClean="0"/>
          </a:p>
          <a:p>
            <a:r>
              <a:rPr lang="en-US" sz="2800" dirty="0" smtClean="0"/>
              <a:t>Grace Period</a:t>
            </a:r>
          </a:p>
          <a:p>
            <a:endParaRPr lang="en-US" sz="1000" dirty="0" smtClean="0"/>
          </a:p>
          <a:p>
            <a:r>
              <a:rPr lang="en-US" sz="2800" dirty="0" smtClean="0"/>
              <a:t>Impairment Related Work Expense (IRWE)</a:t>
            </a:r>
          </a:p>
          <a:p>
            <a:endParaRPr lang="en-US" sz="1000" dirty="0" smtClean="0"/>
          </a:p>
          <a:p>
            <a:r>
              <a:rPr lang="en-US" sz="2800" dirty="0" smtClean="0"/>
              <a:t>Subsidy</a:t>
            </a:r>
            <a:endParaRPr lang="en-US" sz="2800" dirty="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u="sng" dirty="0" smtClean="0"/>
              <a:t>SSDI and/or Childhood Disability Beneficiary (CDB/DAC)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5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8229600" cy="990600"/>
          </a:xfrm>
          <a:solidFill>
            <a:schemeClr val="bg1"/>
          </a:solidFill>
        </p:spPr>
        <p:txBody>
          <a:bodyPr anchor="b"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b="1" dirty="0" smtClean="0"/>
              <a:t>	</a:t>
            </a:r>
            <a:r>
              <a:rPr lang="en-US" sz="4000" u="sng" dirty="0" smtClean="0">
                <a:effectLst/>
              </a:rPr>
              <a:t>Benefits and their Relation </a:t>
            </a:r>
            <a:r>
              <a:rPr lang="en-US" sz="4000" u="sng" dirty="0" smtClean="0">
                <a:effectLst/>
              </a:rPr>
              <a:t>to Transition</a:t>
            </a:r>
            <a:endParaRPr lang="en-US" sz="4000" u="sng" dirty="0" smtClean="0">
              <a:effectLst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876800"/>
          </a:xfrm>
        </p:spPr>
        <p:txBody>
          <a:bodyPr>
            <a:normAutofit/>
          </a:bodyPr>
          <a:lstStyle/>
          <a:p>
            <a:pPr marL="469900" indent="-469900" eaLnBrk="1" hangingPunct="1"/>
            <a:endParaRPr lang="en-US" sz="2800" dirty="0" smtClean="0"/>
          </a:p>
          <a:p>
            <a:pPr marL="469900" indent="-469900" eaLnBrk="1" hangingPunct="1"/>
            <a:r>
              <a:rPr lang="en-US" sz="3600" b="1" dirty="0" smtClean="0"/>
              <a:t>Accessing benefits can be a bridge to greater independence.</a:t>
            </a:r>
          </a:p>
          <a:p>
            <a:pPr marL="469900" indent="-469900" eaLnBrk="1" hangingPunct="1"/>
            <a:r>
              <a:rPr lang="en-US" sz="2800" dirty="0" smtClean="0"/>
              <a:t>Accessing benefits does not necessarily mean a lifetime of poverty.</a:t>
            </a:r>
          </a:p>
          <a:p>
            <a:pPr marL="469900" indent="-469900" eaLnBrk="1" hangingPunct="1"/>
            <a:r>
              <a:rPr lang="en-US" sz="2800" dirty="0" smtClean="0"/>
              <a:t>Can lead students to think about working, becoming a tax payer and consumer!</a:t>
            </a:r>
          </a:p>
          <a:p>
            <a:pPr marL="469900" indent="-469900" eaLnBrk="1" hangingPunct="1"/>
            <a:r>
              <a:rPr lang="en-US" sz="2800" dirty="0" smtClean="0"/>
              <a:t>Once benefits are accessed, learn the work incentives!</a:t>
            </a:r>
          </a:p>
          <a:p>
            <a:pPr marL="469900" indent="-469900" eaLnBrk="1" hangingPunct="1"/>
            <a:endParaRPr lang="en-US" dirty="0" smtClean="0"/>
          </a:p>
          <a:p>
            <a:pPr marL="469900" indent="-469900" eaLnBrk="1" hangingPunct="1"/>
            <a:endParaRPr lang="en-US" dirty="0" smtClean="0"/>
          </a:p>
        </p:txBody>
      </p:sp>
      <p:sp>
        <p:nvSpPr>
          <p:cNvPr id="3076" name="Footer Placeholder 3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sz="1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78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smtClean="0"/>
              <a:t>Can be used in determining eligibility, as work incentives to reduce countable income and in overpayment cases!</a:t>
            </a:r>
          </a:p>
          <a:p>
            <a:endParaRPr lang="en-US" sz="1000" smtClean="0"/>
          </a:p>
          <a:p>
            <a:r>
              <a:rPr lang="en-US" sz="2800" smtClean="0"/>
              <a:t>Subsidy – only SSDI</a:t>
            </a:r>
          </a:p>
          <a:p>
            <a:pPr lvl="1"/>
            <a:r>
              <a:rPr lang="en-US" sz="2400" smtClean="0"/>
              <a:t>When accommodations are provided by the employer to allow the worker to be paid what co-workers without disabilities are paid</a:t>
            </a:r>
          </a:p>
          <a:p>
            <a:pPr lvl="1"/>
            <a:endParaRPr lang="en-US" sz="1000" smtClean="0"/>
          </a:p>
          <a:p>
            <a:r>
              <a:rPr lang="en-US" sz="2800" smtClean="0"/>
              <a:t>IRWE’s – both SSI and SSDI</a:t>
            </a:r>
          </a:p>
          <a:p>
            <a:pPr lvl="1"/>
            <a:r>
              <a:rPr lang="en-US" sz="2400" smtClean="0"/>
              <a:t>Expenses paid out of pocket by the beneficiary who needs the item in order to work; ie, medications, therapies, doctor co-pays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>
              <a:defRPr/>
            </a:pPr>
            <a:r>
              <a:rPr lang="en-US" b="1" u="sng" dirty="0" smtClean="0"/>
              <a:t>Subsidies and IRWE’s</a:t>
            </a:r>
            <a:endParaRPr lang="en-US" b="1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43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EXR applies to both SSI and SSDI.</a:t>
            </a:r>
          </a:p>
          <a:p>
            <a:pPr>
              <a:buFontTx/>
              <a:buNone/>
            </a:pPr>
            <a:endParaRPr lang="en-US" sz="2800" dirty="0" smtClean="0"/>
          </a:p>
          <a:p>
            <a:r>
              <a:rPr lang="en-US" sz="2800" dirty="0" smtClean="0"/>
              <a:t>When  case has been closed and benefits have been terminated </a:t>
            </a:r>
            <a:r>
              <a:rPr lang="en-US" sz="2800" u="sng" dirty="0" smtClean="0"/>
              <a:t>due to earnings</a:t>
            </a:r>
            <a:r>
              <a:rPr lang="en-US" sz="2800" dirty="0" smtClean="0"/>
              <a:t> (does not apply when disability has improved) </a:t>
            </a:r>
          </a:p>
          <a:p>
            <a:endParaRPr lang="en-US" sz="2800" dirty="0" smtClean="0"/>
          </a:p>
          <a:p>
            <a:r>
              <a:rPr lang="en-US" sz="2800" dirty="0" smtClean="0"/>
              <a:t>Application must be made within five years of receiving last benefit check or end or the Extended Period of Eligibility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u="sng" dirty="0" smtClean="0"/>
              <a:t>Expedited Reinstatement of Benefits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4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Three main components:</a:t>
            </a:r>
          </a:p>
          <a:p>
            <a:pPr lvl="3"/>
            <a:endParaRPr lang="en-US" sz="3200" smtClean="0"/>
          </a:p>
          <a:p>
            <a:pPr lvl="3"/>
            <a:r>
              <a:rPr lang="en-US" sz="3200" smtClean="0"/>
              <a:t>Ticket to Work</a:t>
            </a:r>
          </a:p>
          <a:p>
            <a:pPr lvl="3"/>
            <a:endParaRPr lang="en-US" sz="3200" smtClean="0"/>
          </a:p>
          <a:p>
            <a:pPr lvl="3"/>
            <a:r>
              <a:rPr lang="en-US" sz="3200" smtClean="0"/>
              <a:t>Elimination of Work Dis-Incentives</a:t>
            </a:r>
          </a:p>
          <a:p>
            <a:pPr lvl="3"/>
            <a:endParaRPr lang="en-US" sz="3200" smtClean="0"/>
          </a:p>
          <a:p>
            <a:pPr lvl="3"/>
            <a:r>
              <a:rPr lang="en-US" sz="3200" smtClean="0"/>
              <a:t>Access to Health Care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b="1" u="sng" dirty="0" smtClean="0"/>
              <a:t>Ticket to Work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5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When individuals work and pay into FICA taxes, credits are earned toward Social Security Administration benefits</a:t>
            </a:r>
          </a:p>
          <a:p>
            <a:endParaRPr lang="en-US" sz="1000" dirty="0" smtClean="0"/>
          </a:p>
          <a:p>
            <a:r>
              <a:rPr lang="en-US" sz="2800" dirty="0" smtClean="0"/>
              <a:t>One credit is = $</a:t>
            </a:r>
            <a:r>
              <a:rPr lang="en-US" sz="2800" dirty="0" smtClean="0"/>
              <a:t>1,260 </a:t>
            </a:r>
            <a:r>
              <a:rPr lang="en-US" sz="2800" dirty="0" smtClean="0"/>
              <a:t>in gross earnings</a:t>
            </a:r>
          </a:p>
          <a:p>
            <a:endParaRPr lang="en-US" sz="1000" dirty="0" smtClean="0"/>
          </a:p>
          <a:p>
            <a:r>
              <a:rPr lang="en-US" sz="2800" dirty="0" smtClean="0"/>
              <a:t>A maximum of 4 credits annually = </a:t>
            </a:r>
            <a:r>
              <a:rPr lang="en-US" sz="2800" dirty="0" smtClean="0"/>
              <a:t>$5,040</a:t>
            </a:r>
            <a:endParaRPr lang="en-US" sz="2800" dirty="0" smtClean="0"/>
          </a:p>
          <a:p>
            <a:endParaRPr lang="en-US" sz="1000" dirty="0" smtClean="0"/>
          </a:p>
          <a:p>
            <a:r>
              <a:rPr lang="en-US" sz="2800" dirty="0" smtClean="0"/>
              <a:t>6 credits earned under the age of 24 affords eligibility for SSDI</a:t>
            </a:r>
          </a:p>
          <a:p>
            <a:endParaRPr lang="en-US" sz="1000" dirty="0" smtClean="0"/>
          </a:p>
          <a:p>
            <a:r>
              <a:rPr lang="en-US" sz="2800" dirty="0" smtClean="0"/>
              <a:t>24 months later become eligible for Medicare</a:t>
            </a:r>
          </a:p>
          <a:p>
            <a:endParaRPr lang="en-US" sz="1000" dirty="0" smtClean="0"/>
          </a:p>
          <a:p>
            <a:r>
              <a:rPr lang="en-US" sz="2800" dirty="0" smtClean="0"/>
              <a:t>What happens to Medicaid Eligibility?</a:t>
            </a:r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944562"/>
          </a:xfrm>
          <a:solidFill>
            <a:schemeClr val="bg1"/>
          </a:solidFill>
        </p:spPr>
        <p:txBody>
          <a:bodyPr/>
          <a:lstStyle/>
          <a:p>
            <a:pPr algn="ctr">
              <a:defRPr/>
            </a:pPr>
            <a:r>
              <a:rPr lang="en-US" b="1" u="sng" dirty="0" smtClean="0"/>
              <a:t>Other Considerations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595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Medicaid income limit as of January </a:t>
            </a:r>
            <a:r>
              <a:rPr lang="en-US" sz="2800" dirty="0" smtClean="0"/>
              <a:t>2015 </a:t>
            </a:r>
            <a:r>
              <a:rPr lang="en-US" sz="2800" dirty="0" smtClean="0"/>
              <a:t>= $</a:t>
            </a:r>
            <a:r>
              <a:rPr lang="en-US" sz="2800" dirty="0" smtClean="0"/>
              <a:t>981/monthly ($11,770)</a:t>
            </a:r>
            <a:endParaRPr lang="en-US" sz="2800" dirty="0" smtClean="0"/>
          </a:p>
          <a:p>
            <a:r>
              <a:rPr lang="en-US" sz="2800" dirty="0" smtClean="0"/>
              <a:t>If work income is above that level, Healthcare and Family Services calculates a </a:t>
            </a:r>
            <a:r>
              <a:rPr lang="en-US" sz="2800" dirty="0" err="1" smtClean="0"/>
              <a:t>spenddown</a:t>
            </a:r>
            <a:endParaRPr lang="en-US" sz="2800" dirty="0" smtClean="0"/>
          </a:p>
          <a:p>
            <a:r>
              <a:rPr lang="en-US" sz="2800" dirty="0" err="1" smtClean="0"/>
              <a:t>Spenddown</a:t>
            </a:r>
            <a:r>
              <a:rPr lang="en-US" sz="2800" dirty="0" smtClean="0"/>
              <a:t> is essentially a deductible of medical expenses are incurred (doctor co-pays, Community and Home Based Services)</a:t>
            </a:r>
          </a:p>
          <a:p>
            <a:r>
              <a:rPr lang="en-US" sz="2800" dirty="0" smtClean="0"/>
              <a:t>To avoid </a:t>
            </a:r>
            <a:r>
              <a:rPr lang="en-US" sz="2800" dirty="0" err="1" smtClean="0"/>
              <a:t>spenddown</a:t>
            </a:r>
            <a:r>
              <a:rPr lang="en-US" sz="2800" dirty="0" smtClean="0"/>
              <a:t>, there is the Medicaid Buy-In</a:t>
            </a:r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>
              <a:defRPr/>
            </a:pPr>
            <a:r>
              <a:rPr lang="en-US" b="1" u="sng" dirty="0" smtClean="0"/>
              <a:t>SSDI and Medicaid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54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Workers with Disabilities - age 16 to under 65</a:t>
            </a:r>
          </a:p>
          <a:p>
            <a:endParaRPr lang="en-US" sz="1000" dirty="0" smtClean="0"/>
          </a:p>
          <a:p>
            <a:r>
              <a:rPr lang="en-US" sz="2600" dirty="0" smtClean="0"/>
              <a:t>Pay small monthly premium (</a:t>
            </a:r>
            <a:r>
              <a:rPr lang="en-US" sz="2600" dirty="0" err="1" smtClean="0"/>
              <a:t>avg</a:t>
            </a:r>
            <a:r>
              <a:rPr lang="en-US" sz="2600" dirty="0" smtClean="0"/>
              <a:t>:  $40 - $50)</a:t>
            </a:r>
          </a:p>
          <a:p>
            <a:endParaRPr lang="en-US" sz="1000" dirty="0" smtClean="0"/>
          </a:p>
          <a:p>
            <a:r>
              <a:rPr lang="en-US" sz="2600" dirty="0" smtClean="0"/>
              <a:t>Proof of paying FICA taxes (no minimum)</a:t>
            </a:r>
          </a:p>
          <a:p>
            <a:endParaRPr lang="en-US" sz="1000" dirty="0" smtClean="0"/>
          </a:p>
          <a:p>
            <a:r>
              <a:rPr lang="en-US" sz="2600" dirty="0" smtClean="0"/>
              <a:t>Earnings to $</a:t>
            </a:r>
            <a:r>
              <a:rPr lang="en-US" sz="2600" dirty="0" smtClean="0"/>
              <a:t>3,433 </a:t>
            </a:r>
            <a:r>
              <a:rPr lang="en-US" sz="2600" dirty="0" smtClean="0"/>
              <a:t>/ month – NET  </a:t>
            </a:r>
            <a:r>
              <a:rPr lang="en-US" sz="2600" dirty="0" smtClean="0"/>
              <a:t>(@ $42,000) 2015</a:t>
            </a:r>
            <a:endParaRPr lang="en-US" sz="2600" dirty="0" smtClean="0"/>
          </a:p>
          <a:p>
            <a:endParaRPr lang="en-US" sz="1000" dirty="0" smtClean="0"/>
          </a:p>
          <a:p>
            <a:r>
              <a:rPr lang="en-US" sz="2600" dirty="0" smtClean="0"/>
              <a:t>Savings up to $25,000</a:t>
            </a:r>
          </a:p>
          <a:p>
            <a:endParaRPr lang="en-US" sz="1000" dirty="0" smtClean="0"/>
          </a:p>
          <a:p>
            <a:r>
              <a:rPr lang="en-US" sz="2600" dirty="0" smtClean="0"/>
              <a:t>Retirement Accounts are not counted!</a:t>
            </a:r>
          </a:p>
          <a:p>
            <a:endParaRPr lang="en-US" sz="1000" dirty="0" smtClean="0"/>
          </a:p>
          <a:p>
            <a:r>
              <a:rPr lang="en-US" sz="2600" dirty="0" smtClean="0"/>
              <a:t>HBWD eligibility maintains DD Waiver eligibility</a:t>
            </a:r>
          </a:p>
          <a:p>
            <a:pPr>
              <a:buFont typeface="Wingdings" pitchFamily="2" charset="2"/>
              <a:buNone/>
            </a:pPr>
            <a:r>
              <a:rPr lang="en-US" sz="2600" dirty="0" smtClean="0"/>
              <a:t> </a:t>
            </a:r>
            <a:r>
              <a:rPr lang="en-US" sz="2000" dirty="0" smtClean="0"/>
              <a:t>Application directly to HBWD – </a:t>
            </a:r>
            <a:r>
              <a:rPr lang="en-US" sz="2000" dirty="0" smtClean="0">
                <a:hlinkClick r:id="rId3"/>
              </a:rPr>
              <a:t>www.hbwdillinois.com</a:t>
            </a:r>
            <a:r>
              <a:rPr lang="en-US" sz="2000" dirty="0" smtClean="0"/>
              <a:t> / 800 226-0768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4582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500" b="1" u="sng" dirty="0" smtClean="0"/>
              <a:t>Medicaid:</a:t>
            </a:r>
            <a:br>
              <a:rPr lang="en-US" sz="3500" b="1" u="sng" dirty="0" smtClean="0"/>
            </a:br>
            <a:r>
              <a:rPr lang="en-US" sz="3100" b="1" u="sng" dirty="0" smtClean="0"/>
              <a:t>Health Benefits for Workers with Disabilities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79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ways to maintain Medicaid while working</a:t>
            </a:r>
          </a:p>
          <a:p>
            <a:pPr lvl="1"/>
            <a:r>
              <a:rPr lang="en-US" dirty="0" smtClean="0"/>
              <a:t>Regular Medicaid – no spenddown until monthly income (including Social Security cash benefits whether SSI, SSDI or both) is $981 (net)</a:t>
            </a:r>
          </a:p>
          <a:p>
            <a:pPr lvl="1"/>
            <a:r>
              <a:rPr lang="en-US" dirty="0" smtClean="0"/>
              <a:t>1619 – For Those On SSI, needs Medicaid in order to work and annual income is below approximately $28,221 (or individualized threshold is Medicaid expenses are high)  1619a – when monthly income at $1,130 (gross)</a:t>
            </a:r>
          </a:p>
          <a:p>
            <a:pPr lvl="1"/>
            <a:r>
              <a:rPr lang="en-US" dirty="0" smtClean="0"/>
              <a:t>Health Benefits for Workers with Disabilities –</a:t>
            </a:r>
          </a:p>
          <a:p>
            <a:pPr marL="393192" lvl="1" indent="0">
              <a:buNone/>
            </a:pPr>
            <a:r>
              <a:rPr lang="en-US" dirty="0"/>
              <a:t>	P</a:t>
            </a:r>
            <a:r>
              <a:rPr lang="en-US" dirty="0" smtClean="0"/>
              <a:t>ay a small premium for Medicaid with proof of work; savings under $25,000; and Retirement Accounts are not counted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effectLst/>
              </a:rPr>
              <a:t>Medicaid and Adult Waiver Services, while working</a:t>
            </a:r>
            <a:endParaRPr lang="en-US" u="sng" dirty="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6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 – Karl Gillespie, SSA PASS Cadre</a:t>
            </a:r>
          </a:p>
          <a:p>
            <a:r>
              <a:rPr lang="en-US" dirty="0" smtClean="0">
                <a:hlinkClick r:id="rId2"/>
              </a:rPr>
              <a:t>Karl.gillespie@ssa.gov</a:t>
            </a:r>
            <a:r>
              <a:rPr lang="en-US" dirty="0"/>
              <a:t>  </a:t>
            </a:r>
            <a:r>
              <a:rPr lang="en-US" dirty="0" smtClean="0"/>
              <a:t>866-575-4889</a:t>
            </a:r>
          </a:p>
          <a:p>
            <a:endParaRPr lang="en-US" dirty="0"/>
          </a:p>
          <a:p>
            <a:r>
              <a:rPr lang="en-US" dirty="0" smtClean="0"/>
              <a:t>SSA Funded:  Work Incentives Planning &amp; Assistance – Community Work Incentives Coordinator</a:t>
            </a:r>
          </a:p>
          <a:p>
            <a:r>
              <a:rPr lang="en-US" b="1" dirty="0" smtClean="0"/>
              <a:t>Linda Sullivan</a:t>
            </a:r>
            <a:r>
              <a:rPr lang="en-US" dirty="0" smtClean="0"/>
              <a:t>, Illinois Assistive Technology Program</a:t>
            </a:r>
          </a:p>
          <a:p>
            <a:r>
              <a:rPr lang="en-US" b="1" dirty="0"/>
              <a:t>Toll Free: </a:t>
            </a:r>
            <a:r>
              <a:rPr lang="en-US" dirty="0" smtClean="0"/>
              <a:t>855-665-6641 or </a:t>
            </a:r>
          </a:p>
          <a:p>
            <a:r>
              <a:rPr lang="en-US" b="1" dirty="0" smtClean="0"/>
              <a:t>Main </a:t>
            </a:r>
            <a:r>
              <a:rPr lang="en-US" b="1" dirty="0"/>
              <a:t>Phone: </a:t>
            </a:r>
            <a:r>
              <a:rPr lang="en-US" dirty="0"/>
              <a:t>815-540-6641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43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SSA – Redbook on Employment Supports</a:t>
            </a:r>
          </a:p>
          <a:p>
            <a:r>
              <a:rPr lang="en-US" dirty="0" smtClean="0">
                <a:hlinkClick r:id="rId2"/>
              </a:rPr>
              <a:t>www.ssa.gov/redbook</a:t>
            </a:r>
            <a:r>
              <a:rPr lang="en-US" dirty="0" smtClean="0"/>
              <a:t> </a:t>
            </a:r>
          </a:p>
          <a:p>
            <a:r>
              <a:rPr lang="en-US" dirty="0" smtClean="0"/>
              <a:t>Griffin-Hammis Associates</a:t>
            </a:r>
          </a:p>
          <a:p>
            <a:r>
              <a:rPr lang="en-US" dirty="0" smtClean="0">
                <a:hlinkClick r:id="rId3"/>
              </a:rPr>
              <a:t>www.griffinhammis.com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Like us on Facebook at Griffin-Hammis Associates!</a:t>
            </a:r>
          </a:p>
          <a:p>
            <a:r>
              <a:rPr lang="en-US" dirty="0" smtClean="0">
                <a:hlinkClick r:id="rId4"/>
              </a:rPr>
              <a:t>www.hbwdillinois.com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777636"/>
            <a:ext cx="27813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712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Monotype Sorts" pitchFamily="2" charset="2"/>
              <a:buNone/>
            </a:pPr>
            <a:endParaRPr lang="en-US" sz="2000" dirty="0"/>
          </a:p>
          <a:p>
            <a:pPr algn="ctr">
              <a:buFont typeface="Monotype Sorts" pitchFamily="2" charset="2"/>
              <a:buNone/>
            </a:pPr>
            <a:r>
              <a:rPr lang="en-US" sz="3200" dirty="0" smtClean="0"/>
              <a:t>Marsie Frawley</a:t>
            </a:r>
          </a:p>
          <a:p>
            <a:pPr algn="ctr">
              <a:buFont typeface="Monotype Sorts" pitchFamily="2" charset="2"/>
              <a:buNone/>
            </a:pPr>
            <a:r>
              <a:rPr lang="en-US" sz="3200" dirty="0" smtClean="0"/>
              <a:t>Senior Consultant</a:t>
            </a:r>
          </a:p>
          <a:p>
            <a:pPr algn="ctr">
              <a:buFont typeface="Monotype Sorts" pitchFamily="2" charset="2"/>
              <a:buNone/>
            </a:pPr>
            <a:r>
              <a:rPr lang="en-US" sz="3200" dirty="0" smtClean="0"/>
              <a:t>Griffin-Hammis </a:t>
            </a:r>
            <a:r>
              <a:rPr lang="en-US" sz="3200" dirty="0" smtClean="0"/>
              <a:t>Associates, Inc.</a:t>
            </a:r>
            <a:endParaRPr lang="en-US" sz="3200" dirty="0" smtClean="0"/>
          </a:p>
          <a:p>
            <a:pPr algn="ctr">
              <a:buFont typeface="Monotype Sorts" pitchFamily="2" charset="2"/>
              <a:buNone/>
            </a:pPr>
            <a:r>
              <a:rPr lang="en-US" sz="3200" dirty="0" smtClean="0"/>
              <a:t>920-559-6364</a:t>
            </a:r>
          </a:p>
          <a:p>
            <a:pPr algn="ctr">
              <a:buFont typeface="Monotype Sorts" pitchFamily="2" charset="2"/>
              <a:buNone/>
            </a:pPr>
            <a:r>
              <a:rPr lang="en-US" sz="3200" dirty="0" smtClean="0">
                <a:hlinkClick r:id="rId3"/>
              </a:rPr>
              <a:t>mfrawley@griffinhammis.com</a:t>
            </a:r>
            <a:r>
              <a:rPr lang="en-US" sz="3200" dirty="0" smtClean="0"/>
              <a:t> </a:t>
            </a:r>
          </a:p>
          <a:p>
            <a:pPr algn="ctr">
              <a:buFont typeface="Monotype Sorts" pitchFamily="2" charset="2"/>
              <a:buNone/>
            </a:pPr>
            <a:r>
              <a:rPr lang="en-US" sz="3200" dirty="0" smtClean="0">
                <a:hlinkClick r:id="rId4"/>
              </a:rPr>
              <a:t>www.griffinhammis.com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algn="ctr">
              <a:buFont typeface="Monotype Sorts" pitchFamily="2" charset="2"/>
              <a:buNone/>
            </a:pPr>
            <a:r>
              <a:rPr lang="en-US" sz="3200" dirty="0" smtClean="0"/>
              <a:t>Find us on Facebook</a:t>
            </a:r>
          </a:p>
          <a:p>
            <a:pPr algn="ctr">
              <a:buFont typeface="Monotype Sorts" pitchFamily="2" charset="2"/>
              <a:buNone/>
            </a:pPr>
            <a:r>
              <a:rPr lang="en-US" sz="3200" dirty="0" smtClean="0"/>
              <a:t>Griffin-Hammis Associates</a:t>
            </a:r>
            <a:endParaRPr lang="en-US" sz="32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b="1" u="sng" dirty="0" smtClean="0"/>
              <a:t>Contact Information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8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959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Public Benefit systems are not entitlements</a:t>
            </a:r>
          </a:p>
          <a:p>
            <a:pPr lvl="1"/>
            <a:r>
              <a:rPr lang="en-US" dirty="0" smtClean="0"/>
              <a:t>There are responsibilities!</a:t>
            </a:r>
          </a:p>
          <a:p>
            <a:r>
              <a:rPr lang="en-US" sz="2800" dirty="0" smtClean="0"/>
              <a:t>Receiving Public Benefits is Not a commitment to a life of poverty</a:t>
            </a:r>
          </a:p>
          <a:p>
            <a:pPr lvl="1"/>
            <a:r>
              <a:rPr lang="en-US" dirty="0" smtClean="0"/>
              <a:t>There are work incentives!</a:t>
            </a:r>
          </a:p>
          <a:p>
            <a:r>
              <a:rPr lang="en-US" sz="2800" dirty="0" smtClean="0"/>
              <a:t>Social Security Administration</a:t>
            </a:r>
          </a:p>
          <a:p>
            <a:pPr lvl="1"/>
            <a:r>
              <a:rPr lang="en-US" dirty="0" smtClean="0"/>
              <a:t>Supplemental Security Income</a:t>
            </a:r>
          </a:p>
          <a:p>
            <a:pPr lvl="1"/>
            <a:r>
              <a:rPr lang="en-US" dirty="0" smtClean="0"/>
              <a:t>Social Security Disability Insurance</a:t>
            </a:r>
          </a:p>
          <a:p>
            <a:r>
              <a:rPr lang="en-US" sz="2800" dirty="0" smtClean="0"/>
              <a:t>Healthcare Options</a:t>
            </a:r>
          </a:p>
          <a:p>
            <a:pPr lvl="1"/>
            <a:r>
              <a:rPr lang="en-US" dirty="0" smtClean="0"/>
              <a:t>Medicare (Federal Group Health)</a:t>
            </a:r>
          </a:p>
          <a:p>
            <a:pPr lvl="1"/>
            <a:r>
              <a:rPr lang="en-US" dirty="0" smtClean="0"/>
              <a:t>Medicaid (State Group Health)</a:t>
            </a:r>
          </a:p>
          <a:p>
            <a:pPr lvl="2"/>
            <a:r>
              <a:rPr lang="en-US" dirty="0" smtClean="0"/>
              <a:t>Aid to the Aged, Blind &amp; Disabled</a:t>
            </a:r>
          </a:p>
          <a:p>
            <a:pPr lvl="2"/>
            <a:r>
              <a:rPr lang="en-US" dirty="0" smtClean="0"/>
              <a:t>Health Benefits for Workers with Disabilities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en-US" b="1" u="sng" dirty="0" smtClean="0">
                <a:effectLst/>
              </a:rPr>
              <a:t>Goals for Today’s Session:</a:t>
            </a:r>
            <a:endParaRPr lang="en-US" b="1" u="sng" dirty="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8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09600" y="274638"/>
            <a:ext cx="8077200" cy="715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4000" b="1" u="sng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SSI Disability Determination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52400" y="1066800"/>
            <a:ext cx="3810000" cy="5410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A6D6DA"/>
              </a:buClr>
              <a:defRPr/>
            </a:pPr>
            <a:r>
              <a:rPr lang="en-US" sz="2400" b="1" u="sng" kern="0" dirty="0">
                <a:latin typeface="+mn-lt"/>
              </a:rPr>
              <a:t>Child Disability Standard</a:t>
            </a:r>
          </a:p>
          <a:p>
            <a:pPr marL="342900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b="1" dirty="0">
                <a:cs typeface="Arial" charset="0"/>
              </a:rPr>
              <a:t>INCOME</a:t>
            </a:r>
            <a:r>
              <a:rPr lang="en-US" dirty="0">
                <a:cs typeface="Arial" charset="0"/>
              </a:rPr>
              <a:t>: Under 18 years old, parents income and assets count</a:t>
            </a: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defRPr/>
            </a:pPr>
            <a:endParaRPr lang="en-US" sz="1000" dirty="0">
              <a:cs typeface="Arial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defRPr/>
            </a:pPr>
            <a:endParaRPr lang="en-US" sz="1000" dirty="0">
              <a:cs typeface="Arial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defRPr/>
            </a:pPr>
            <a:endParaRPr lang="en-US" sz="1000" b="1" dirty="0">
              <a:cs typeface="Arial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defRPr/>
            </a:pPr>
            <a:endParaRPr lang="en-US" sz="1000" b="1" dirty="0">
              <a:cs typeface="Arial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defRPr/>
            </a:pPr>
            <a:endParaRPr lang="en-US" sz="1000" b="1" dirty="0">
              <a:cs typeface="Arial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b="1" dirty="0">
                <a:cs typeface="Arial" charset="0"/>
              </a:rPr>
              <a:t>DISABILITY</a:t>
            </a:r>
            <a:r>
              <a:rPr lang="en-US" dirty="0">
                <a:cs typeface="Arial" charset="0"/>
              </a:rPr>
              <a:t>: impairment(s) must cause  </a:t>
            </a:r>
            <a:r>
              <a:rPr lang="en-US" u="sng" dirty="0">
                <a:cs typeface="Arial" charset="0"/>
              </a:rPr>
              <a:t>“marked and severe functional limitations</a:t>
            </a:r>
            <a:r>
              <a:rPr lang="en-US" dirty="0">
                <a:cs typeface="Arial" charset="0"/>
              </a:rPr>
              <a:t>” and last at least 12 months – compared with functionality of peers</a:t>
            </a: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500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2400" kern="0" dirty="0">
              <a:latin typeface="+mn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86200" y="1066800"/>
            <a:ext cx="5029200" cy="541020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A6D6DA"/>
              </a:buClr>
              <a:defRPr/>
            </a:pPr>
            <a:r>
              <a:rPr lang="en-US" sz="2400" b="1" u="sng" kern="0" dirty="0">
                <a:latin typeface="+mn-lt"/>
              </a:rPr>
              <a:t>Adult Disability Standard</a:t>
            </a:r>
          </a:p>
          <a:p>
            <a:pPr marL="342900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b="1" dirty="0">
                <a:cs typeface="Arial" charset="0"/>
              </a:rPr>
              <a:t>INCOME</a:t>
            </a:r>
            <a:r>
              <a:rPr lang="en-US" dirty="0">
                <a:cs typeface="Arial" charset="0"/>
              </a:rPr>
              <a:t>: Over 18 year old, do not look at parents’ income or assets </a:t>
            </a:r>
            <a:r>
              <a:rPr lang="en-US" dirty="0" smtClean="0">
                <a:cs typeface="Arial" charset="0"/>
              </a:rPr>
              <a:t>(less than </a:t>
            </a:r>
            <a:r>
              <a:rPr lang="en-US" dirty="0">
                <a:cs typeface="Arial" charset="0"/>
              </a:rPr>
              <a:t>$2000)  unless the child lives with parents.  If so, some of parents’ income may count toward in kind support and reduce the child’s SSI check.</a:t>
            </a:r>
          </a:p>
          <a:p>
            <a:pPr marL="342900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500" dirty="0">
              <a:cs typeface="Arial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defRPr/>
            </a:pPr>
            <a:endParaRPr lang="en-US" sz="1600" b="1" dirty="0">
              <a:cs typeface="Arial" charset="0"/>
            </a:endParaRP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b="1" dirty="0">
                <a:cs typeface="Arial" charset="0"/>
              </a:rPr>
              <a:t>DISABILITY</a:t>
            </a:r>
            <a:r>
              <a:rPr lang="en-US" dirty="0">
                <a:cs typeface="Arial" charset="0"/>
              </a:rPr>
              <a:t>: </a:t>
            </a:r>
            <a:r>
              <a:rPr lang="en-US" dirty="0"/>
              <a:t>severe impairment or combination of impairments that prevent engaging in </a:t>
            </a:r>
            <a:r>
              <a:rPr lang="en-US" u="sng" dirty="0"/>
              <a:t>substantial gainful activity (SGA)</a:t>
            </a:r>
            <a:r>
              <a:rPr lang="en-US" dirty="0"/>
              <a:t>, lasting for a continuous period of not less than 12 months or result in death. </a:t>
            </a:r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500" dirty="0"/>
          </a:p>
          <a:p>
            <a:pPr marL="342900" lvl="2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500" dirty="0"/>
          </a:p>
          <a:p>
            <a:pPr marL="800100" lvl="3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1500" dirty="0">
                <a:cs typeface="Arial" charset="0"/>
              </a:rPr>
              <a:t>Must </a:t>
            </a:r>
            <a:r>
              <a:rPr lang="en-US" sz="1500" u="sng" dirty="0">
                <a:cs typeface="Arial" charset="0"/>
              </a:rPr>
              <a:t>lack Residual Functional Capacity (RFC</a:t>
            </a:r>
            <a:r>
              <a:rPr lang="en-US" sz="1500" dirty="0">
                <a:cs typeface="Arial" charset="0"/>
              </a:rPr>
              <a:t>) </a:t>
            </a:r>
            <a:r>
              <a:rPr lang="en-US" sz="1500" dirty="0"/>
              <a:t>to perform any jobs </a:t>
            </a:r>
            <a:r>
              <a:rPr lang="en-US" sz="1500" u="sng" dirty="0"/>
              <a:t>that exist in substantial numbers</a:t>
            </a:r>
            <a:r>
              <a:rPr lang="en-US" sz="1500" dirty="0"/>
              <a:t> in the national or local economy.</a:t>
            </a:r>
          </a:p>
          <a:p>
            <a:pPr marL="800100" lvl="3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500" dirty="0">
              <a:cs typeface="Arial" charset="0"/>
            </a:endParaRPr>
          </a:p>
          <a:p>
            <a:pPr marL="800100" lvl="3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1500" b="1" dirty="0">
                <a:cs typeface="Arial" charset="0"/>
              </a:rPr>
              <a:t>SGA = </a:t>
            </a:r>
            <a:r>
              <a:rPr lang="en-US" sz="1500" b="1" dirty="0" smtClean="0">
                <a:cs typeface="Arial" charset="0"/>
              </a:rPr>
              <a:t>$1,130/month </a:t>
            </a:r>
            <a:r>
              <a:rPr lang="en-US" sz="1500" b="1" dirty="0">
                <a:cs typeface="Arial" charset="0"/>
              </a:rPr>
              <a:t>in </a:t>
            </a:r>
            <a:r>
              <a:rPr lang="en-US" sz="1500" b="1" dirty="0" smtClean="0">
                <a:cs typeface="Arial" charset="0"/>
              </a:rPr>
              <a:t>2016</a:t>
            </a:r>
            <a:endParaRPr lang="en-US" sz="1500" b="1" dirty="0">
              <a:cs typeface="Arial" charset="0"/>
            </a:endParaRPr>
          </a:p>
          <a:p>
            <a:pPr marL="800100" lvl="3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500" b="1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2800" kern="0" dirty="0">
              <a:latin typeface="+mn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6200000" flipH="1">
            <a:off x="1143000" y="3886200"/>
            <a:ext cx="5562600" cy="7620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5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8229600" cy="1143000"/>
          </a:xfrm>
          <a:solidFill>
            <a:schemeClr val="bg1"/>
          </a:solidFill>
        </p:spPr>
        <p:txBody>
          <a:bodyPr anchor="b"/>
          <a:lstStyle/>
          <a:p>
            <a:pPr algn="ctr" eaLnBrk="1" hangingPunct="1"/>
            <a:r>
              <a:rPr lang="en-US" b="1" u="sng" dirty="0" smtClean="0"/>
              <a:t>Three Ways to Apply - SSA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534400" cy="4525963"/>
          </a:xfrm>
        </p:spPr>
        <p:txBody>
          <a:bodyPr>
            <a:normAutofit/>
          </a:bodyPr>
          <a:lstStyle/>
          <a:p>
            <a:pPr marL="469900" indent="-469900" eaLnBrk="1" hangingPunct="1"/>
            <a:r>
              <a:rPr lang="en-US" sz="2800" b="1" dirty="0" smtClean="0"/>
              <a:t>Visit the local office</a:t>
            </a:r>
            <a:r>
              <a:rPr lang="en-US" sz="2800" dirty="0" smtClean="0"/>
              <a:t> – see office locator at </a:t>
            </a:r>
            <a:r>
              <a:rPr lang="en-US" sz="2800" dirty="0" smtClean="0">
                <a:hlinkClick r:id="rId3"/>
              </a:rPr>
              <a:t>https://s044a90.ssa.gov/apps6z/FOLO/fo001.jsp</a:t>
            </a:r>
            <a:r>
              <a:rPr lang="en-US" sz="2800" dirty="0" smtClean="0"/>
              <a:t>;</a:t>
            </a:r>
          </a:p>
          <a:p>
            <a:pPr marL="469900" indent="-469900" eaLnBrk="1" hangingPunct="1"/>
            <a:r>
              <a:rPr lang="en-US" sz="2800" b="1" dirty="0" smtClean="0"/>
              <a:t>Call the toll free number</a:t>
            </a:r>
            <a:r>
              <a:rPr lang="en-US" sz="2800" dirty="0" smtClean="0"/>
              <a:t> – 1-800-772-1213 or TTY 1-800-325-0778 for either an in office appointment or a telephone appointment; or</a:t>
            </a:r>
          </a:p>
          <a:p>
            <a:pPr marL="469900" indent="-469900" eaLnBrk="1" hangingPunct="1"/>
            <a:r>
              <a:rPr lang="en-US" sz="2800" dirty="0" smtClean="0"/>
              <a:t>For SSDI Adults only, </a:t>
            </a:r>
            <a:r>
              <a:rPr lang="en-US" sz="2800" b="1" dirty="0" smtClean="0"/>
              <a:t>apply online</a:t>
            </a:r>
            <a:r>
              <a:rPr lang="en-US" sz="2800" dirty="0" smtClean="0"/>
              <a:t> at </a:t>
            </a:r>
            <a:r>
              <a:rPr lang="en-US" sz="2800" dirty="0" smtClean="0">
                <a:hlinkClick r:id="rId4"/>
              </a:rPr>
              <a:t>https://s044a90.ssa.gov/apps6z/ISBA/main.html</a:t>
            </a:r>
            <a:endParaRPr lang="en-US" sz="2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Supplemental Security Income (SSI)</a:t>
            </a:r>
          </a:p>
          <a:p>
            <a:pPr lvl="1"/>
            <a:r>
              <a:rPr lang="en-US" sz="2400" dirty="0" smtClean="0"/>
              <a:t>Strict income and resource limits</a:t>
            </a:r>
          </a:p>
          <a:p>
            <a:pPr lvl="1"/>
            <a:r>
              <a:rPr lang="en-US" sz="2400" dirty="0" smtClean="0"/>
              <a:t>No work history required</a:t>
            </a:r>
          </a:p>
          <a:p>
            <a:pPr lvl="1"/>
            <a:r>
              <a:rPr lang="en-US" sz="2400" dirty="0" smtClean="0"/>
              <a:t>$733 – 2016 Federal Benefit Rate</a:t>
            </a:r>
          </a:p>
          <a:p>
            <a:pPr lvl="1"/>
            <a:r>
              <a:rPr lang="en-US" sz="2400" dirty="0" smtClean="0"/>
              <a:t>$1,100/month - Couple</a:t>
            </a:r>
          </a:p>
          <a:p>
            <a:pPr lvl="1"/>
            <a:endParaRPr lang="en-US" sz="2400" dirty="0" smtClean="0"/>
          </a:p>
          <a:p>
            <a:pPr>
              <a:buFontTx/>
              <a:buNone/>
            </a:pPr>
            <a:endParaRPr lang="en-US" sz="2000" dirty="0" smtClean="0"/>
          </a:p>
          <a:p>
            <a:r>
              <a:rPr lang="en-US" sz="2800" dirty="0" smtClean="0"/>
              <a:t>Social Security Disability Insurance (SSDI)</a:t>
            </a:r>
          </a:p>
          <a:p>
            <a:pPr lvl="1"/>
            <a:r>
              <a:rPr lang="en-US" sz="2400" dirty="0" smtClean="0"/>
              <a:t>Eligibility based </a:t>
            </a:r>
            <a:r>
              <a:rPr lang="en-US" sz="2400" dirty="0" smtClean="0"/>
              <a:t>on </a:t>
            </a:r>
            <a:r>
              <a:rPr lang="en-US" sz="2400" dirty="0" smtClean="0"/>
              <a:t>a work record either own or retired, deceased or disabled parent</a:t>
            </a:r>
            <a:endParaRPr lang="en-US" sz="2400" dirty="0" smtClean="0"/>
          </a:p>
          <a:p>
            <a:pPr lvl="1"/>
            <a:r>
              <a:rPr lang="en-US" sz="2400" dirty="0" smtClean="0"/>
              <a:t>No income or asset limits</a:t>
            </a:r>
          </a:p>
          <a:p>
            <a:pPr lvl="1"/>
            <a:r>
              <a:rPr lang="en-US" sz="2400" dirty="0" smtClean="0"/>
              <a:t>Monthly </a:t>
            </a:r>
            <a:r>
              <a:rPr lang="en-US" sz="2400" dirty="0" smtClean="0"/>
              <a:t>Cash </a:t>
            </a:r>
            <a:r>
              <a:rPr lang="en-US" sz="2400" dirty="0" smtClean="0"/>
              <a:t>Amount </a:t>
            </a:r>
            <a:r>
              <a:rPr lang="en-US" sz="2400" dirty="0" smtClean="0"/>
              <a:t>depends on work record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 u="sng" dirty="0" smtClean="0"/>
              <a:t>Two Disability Cash Programs</a:t>
            </a:r>
            <a:endParaRPr lang="en-US" sz="4000" b="1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eaLnBrk="0" hangingPunct="0">
              <a:buClr>
                <a:srgbClr val="A6D6DA"/>
              </a:buClr>
              <a:buFontTx/>
              <a:buChar char="o"/>
              <a:defRPr/>
            </a:pPr>
            <a:r>
              <a:rPr lang="en-US" sz="2600" dirty="0" smtClean="0">
                <a:cs typeface="Arial" charset="0"/>
              </a:rPr>
              <a:t>2016 </a:t>
            </a:r>
            <a:r>
              <a:rPr lang="en-US" sz="2600" dirty="0">
                <a:cs typeface="Arial" charset="0"/>
              </a:rPr>
              <a:t>SSI Amount </a:t>
            </a:r>
            <a:r>
              <a:rPr lang="en-US" sz="2600" dirty="0" smtClean="0">
                <a:cs typeface="Arial" charset="0"/>
              </a:rPr>
              <a:t>$733 ($1,100 </a:t>
            </a:r>
            <a:r>
              <a:rPr lang="en-US" sz="2600" dirty="0">
                <a:cs typeface="Arial" charset="0"/>
              </a:rPr>
              <a:t>for a couple) </a:t>
            </a:r>
          </a:p>
          <a:p>
            <a:pPr marL="800100" lvl="1" indent="-342900" eaLnBrk="0" hangingPunct="0">
              <a:buClr>
                <a:srgbClr val="A6D6DA"/>
              </a:buClr>
              <a:buFontTx/>
              <a:buChar char="o"/>
              <a:defRPr/>
            </a:pPr>
            <a:r>
              <a:rPr lang="en-US" sz="2400" dirty="0">
                <a:cs typeface="Arial" charset="0"/>
              </a:rPr>
              <a:t>Payment can vary based on living arrangements and other factors </a:t>
            </a:r>
          </a:p>
          <a:p>
            <a:pPr marL="800100" lvl="1" indent="-342900" eaLnBrk="0" hangingPunct="0">
              <a:buClr>
                <a:srgbClr val="A6D6DA"/>
              </a:buClr>
              <a:buFontTx/>
              <a:buChar char="o"/>
              <a:defRPr/>
            </a:pPr>
            <a:r>
              <a:rPr lang="en-US" sz="2400" dirty="0">
                <a:cs typeface="Arial" charset="0"/>
              </a:rPr>
              <a:t>Not guaranteed to always receive the full amount </a:t>
            </a:r>
          </a:p>
          <a:p>
            <a:pPr marL="800100" lvl="1" indent="-342900" eaLnBrk="0" hangingPunct="0">
              <a:buClr>
                <a:srgbClr val="A6D6DA"/>
              </a:buClr>
              <a:defRPr/>
            </a:pPr>
            <a:endParaRPr lang="en-US" sz="1000" dirty="0">
              <a:cs typeface="Arial" charset="0"/>
            </a:endParaRPr>
          </a:p>
          <a:p>
            <a:pPr marL="800100" lvl="1" indent="-342900" eaLnBrk="0" hangingPunct="0">
              <a:buClr>
                <a:srgbClr val="A6D6DA"/>
              </a:buClr>
              <a:defRPr/>
            </a:pPr>
            <a:endParaRPr lang="en-US" sz="1000" dirty="0">
              <a:cs typeface="Arial" charset="0"/>
            </a:endParaRPr>
          </a:p>
          <a:p>
            <a:pPr marL="342900" indent="-342900" eaLnBrk="0" hangingPunct="0">
              <a:buClr>
                <a:srgbClr val="A6D6DA"/>
              </a:buClr>
              <a:buFontTx/>
              <a:buChar char="o"/>
              <a:defRPr/>
            </a:pPr>
            <a:r>
              <a:rPr lang="en-US" sz="2600" dirty="0">
                <a:cs typeface="Arial" charset="0"/>
              </a:rPr>
              <a:t>$2,000 – Asset and Resources Limit each month</a:t>
            </a:r>
          </a:p>
          <a:p>
            <a:pPr marL="342900" indent="-342900" eaLnBrk="0" hangingPunct="0">
              <a:buClr>
                <a:srgbClr val="A6D6DA"/>
              </a:buClr>
              <a:buFontTx/>
              <a:buChar char="o"/>
              <a:defRPr/>
            </a:pPr>
            <a:r>
              <a:rPr lang="en-US" sz="2600" dirty="0">
                <a:cs typeface="Arial" charset="0"/>
              </a:rPr>
              <a:t>If qualify for SSI, probably also for Medicaid </a:t>
            </a:r>
          </a:p>
          <a:p>
            <a:pPr marL="800100" lvl="1" indent="-342900" eaLnBrk="0" hangingPunct="0">
              <a:buClr>
                <a:srgbClr val="A6D6DA"/>
              </a:buClr>
              <a:buFontTx/>
              <a:buChar char="o"/>
              <a:defRPr/>
            </a:pPr>
            <a:r>
              <a:rPr lang="en-US" sz="2400" dirty="0">
                <a:cs typeface="Arial" charset="0"/>
              </a:rPr>
              <a:t>In IL, NOT automatic </a:t>
            </a:r>
            <a:r>
              <a:rPr lang="en-US" sz="2400" dirty="0">
                <a:cs typeface="Arial" charset="0"/>
                <a:sym typeface="Wingdings" pitchFamily="2" charset="2"/>
              </a:rPr>
              <a:t> Must apply separately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 u="sng" dirty="0" smtClean="0"/>
              <a:t>Supplemental Security Income</a:t>
            </a:r>
            <a:endParaRPr lang="en-US" sz="4000" b="1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3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chemeClr val="bg1"/>
          </a:solidFill>
        </p:spPr>
        <p:txBody>
          <a:bodyPr anchor="b"/>
          <a:lstStyle/>
          <a:p>
            <a:pPr algn="ctr" eaLnBrk="1" hangingPunct="1"/>
            <a:r>
              <a:rPr lang="en-US" sz="4000" b="1" u="sng" dirty="0" smtClean="0"/>
              <a:t>SSA and Medicaid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469900" indent="-469900" eaLnBrk="1" hangingPunct="1"/>
            <a:r>
              <a:rPr lang="en-US" sz="2800" dirty="0" smtClean="0"/>
              <a:t>Apply at local Family Community Resource Center </a:t>
            </a:r>
            <a:r>
              <a:rPr lang="en-US" sz="2800" dirty="0" smtClean="0"/>
              <a:t>(also known as Public </a:t>
            </a:r>
            <a:r>
              <a:rPr lang="en-US" sz="2800" dirty="0" smtClean="0"/>
              <a:t>Aid)  </a:t>
            </a:r>
            <a:r>
              <a:rPr lang="en-US" sz="2800" dirty="0" smtClean="0">
                <a:hlinkClick r:id="rId3"/>
              </a:rPr>
              <a:t>www.dhs.state.il.us/officelocator</a:t>
            </a:r>
            <a:r>
              <a:rPr lang="en-US" sz="2800" dirty="0" smtClean="0"/>
              <a:t> </a:t>
            </a:r>
          </a:p>
          <a:p>
            <a:pPr marL="469900" indent="-469900" eaLnBrk="1" hangingPunct="1"/>
            <a:endParaRPr lang="en-US" sz="2800" dirty="0" smtClean="0"/>
          </a:p>
          <a:p>
            <a:pPr marL="469900" indent="-469900"/>
            <a:r>
              <a:rPr lang="en-US" sz="3200" b="1" dirty="0" smtClean="0"/>
              <a:t>Medicaid </a:t>
            </a:r>
            <a:r>
              <a:rPr lang="en-US" sz="3200" b="1" dirty="0"/>
              <a:t>is needed for many adult service </a:t>
            </a:r>
            <a:r>
              <a:rPr lang="en-US" sz="3200" b="1" dirty="0" smtClean="0"/>
              <a:t>programs</a:t>
            </a:r>
          </a:p>
          <a:p>
            <a:pPr marL="469900" indent="-469900"/>
            <a:endParaRPr lang="en-US" sz="2800" dirty="0"/>
          </a:p>
          <a:p>
            <a:pPr marL="469900" indent="-469900"/>
            <a:r>
              <a:rPr lang="en-US" sz="2800" dirty="0"/>
              <a:t>This is the same office where TANF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and </a:t>
            </a:r>
            <a:r>
              <a:rPr lang="en-US" sz="2800" dirty="0"/>
              <a:t>SNAP applications are </a:t>
            </a:r>
            <a:r>
              <a:rPr lang="en-US" sz="2800" dirty="0" smtClean="0"/>
              <a:t>taken</a:t>
            </a:r>
            <a:endParaRPr lang="en-US" sz="2800" dirty="0"/>
          </a:p>
          <a:p>
            <a:pPr marL="469900" indent="-469900" eaLnBrk="1" hangingPunct="1"/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21508" name="Footer Placeholder 3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sz="1000"/>
          </a:p>
        </p:txBody>
      </p:sp>
      <p:sp>
        <p:nvSpPr>
          <p:cNvPr id="21509" name="Rectangle 1"/>
          <p:cNvSpPr>
            <a:spLocks noChangeArrowheads="1"/>
          </p:cNvSpPr>
          <p:nvPr/>
        </p:nvSpPr>
        <p:spPr bwMode="auto">
          <a:xfrm>
            <a:off x="0" y="98425"/>
            <a:ext cx="2206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100">
                <a:solidFill>
                  <a:srgbClr val="1F497D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5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228600"/>
            <a:ext cx="8382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3900" b="1" u="sng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Social Security Disability </a:t>
            </a:r>
            <a:r>
              <a:rPr lang="en-US" sz="3900" b="1" u="sng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Insurance - CDB</a:t>
            </a:r>
            <a:endParaRPr lang="en-US" sz="3900" b="1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752600"/>
            <a:ext cx="8534400" cy="5105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>
                <a:cs typeface="Arial" charset="0"/>
              </a:rPr>
              <a:t>Childhood Disability </a:t>
            </a:r>
            <a:r>
              <a:rPr lang="en-US" sz="2800" dirty="0" smtClean="0">
                <a:cs typeface="Arial" charset="0"/>
              </a:rPr>
              <a:t>Beneficiary</a:t>
            </a:r>
            <a:endParaRPr lang="en-US" sz="2800" dirty="0">
              <a:cs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>
                <a:cs typeface="Arial" charset="0"/>
              </a:rPr>
              <a:t>Adults (18 and older) having a disability determination before age 22 can collect SSDI on their parents Social Security employment earnings record, if the parent: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>
                <a:cs typeface="Arial" charset="0"/>
              </a:rPr>
              <a:t>Becomes retired and collects SSA 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>
                <a:cs typeface="Arial" charset="0"/>
              </a:rPr>
              <a:t>Becomes disabled  themselves and collects SSDI 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r>
              <a:rPr lang="en-US" sz="2800" dirty="0" smtClean="0">
                <a:cs typeface="Arial" charset="0"/>
              </a:rPr>
              <a:t>Is </a:t>
            </a:r>
            <a:r>
              <a:rPr lang="en-US" sz="2800" dirty="0">
                <a:cs typeface="Arial" charset="0"/>
              </a:rPr>
              <a:t>deceased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defRPr/>
            </a:pPr>
            <a:endParaRPr lang="en-US" sz="2800" dirty="0">
              <a:cs typeface="Arial" charset="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1200" dirty="0">
              <a:solidFill>
                <a:srgbClr val="FF0000"/>
              </a:solidFill>
              <a:cs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1200" kern="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A6D6DA"/>
              </a:buClr>
              <a:buFontTx/>
              <a:buChar char="o"/>
              <a:defRPr/>
            </a:pPr>
            <a:endParaRPr lang="en-US" sz="1200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Griffin-Hammis Associates, Inc.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76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10034</TotalTime>
  <Words>1718</Words>
  <Application>Microsoft Office PowerPoint</Application>
  <PresentationFormat>On-screen Show (4:3)</PresentationFormat>
  <Paragraphs>307</Paragraphs>
  <Slides>29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Working While Preserving Public Benefit Safety Nets</vt:lpstr>
      <vt:lpstr> Benefits and their Relation to Transition</vt:lpstr>
      <vt:lpstr>Goals for Today’s Session:</vt:lpstr>
      <vt:lpstr>PowerPoint Presentation</vt:lpstr>
      <vt:lpstr>Three Ways to Apply - SSA</vt:lpstr>
      <vt:lpstr>Two Disability Cash Programs</vt:lpstr>
      <vt:lpstr>Supplemental Security Income</vt:lpstr>
      <vt:lpstr>SSA and Medicaid</vt:lpstr>
      <vt:lpstr>PowerPoint Presentation</vt:lpstr>
      <vt:lpstr>PowerPoint Presentation</vt:lpstr>
      <vt:lpstr>The Benefits of Employment</vt:lpstr>
      <vt:lpstr>SSI Work Incentives</vt:lpstr>
      <vt:lpstr>Student Earned Income Exclusion</vt:lpstr>
      <vt:lpstr>Plan for Achieving Self Support</vt:lpstr>
      <vt:lpstr>Supplemental Security Income and Earned Income Calculation</vt:lpstr>
      <vt:lpstr>SSI Earned Income Calculation</vt:lpstr>
      <vt:lpstr>Medicaid - 1619</vt:lpstr>
      <vt:lpstr>Dependent Benefits are Different!</vt:lpstr>
      <vt:lpstr>SSDI and/or Childhood Disability Beneficiary (CDB/DAC)</vt:lpstr>
      <vt:lpstr>Subsidies and IRWE’s</vt:lpstr>
      <vt:lpstr>Expedited Reinstatement of Benefits</vt:lpstr>
      <vt:lpstr>Ticket to Work</vt:lpstr>
      <vt:lpstr>Other Considerations</vt:lpstr>
      <vt:lpstr>SSDI and Medicaid</vt:lpstr>
      <vt:lpstr>Medicaid: Health Benefits for Workers with Disabilities</vt:lpstr>
      <vt:lpstr>Medicaid and Adult Waiver Services, while working</vt:lpstr>
      <vt:lpstr>Resources</vt:lpstr>
      <vt:lpstr>Resources</vt:lpstr>
      <vt:lpstr>Contact Information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51</cp:revision>
  <dcterms:created xsi:type="dcterms:W3CDTF">2012-03-07T00:24:52Z</dcterms:created>
  <dcterms:modified xsi:type="dcterms:W3CDTF">2015-11-08T19:06:55Z</dcterms:modified>
</cp:coreProperties>
</file>