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9" r:id="rId4"/>
    <p:sldId id="266" r:id="rId5"/>
    <p:sldId id="272" r:id="rId6"/>
    <p:sldId id="334" r:id="rId7"/>
    <p:sldId id="275" r:id="rId8"/>
    <p:sldId id="281" r:id="rId9"/>
    <p:sldId id="268" r:id="rId10"/>
    <p:sldId id="291" r:id="rId11"/>
    <p:sldId id="313" r:id="rId12"/>
    <p:sldId id="265" r:id="rId13"/>
    <p:sldId id="292" r:id="rId14"/>
    <p:sldId id="288" r:id="rId15"/>
    <p:sldId id="269" r:id="rId16"/>
    <p:sldId id="271" r:id="rId17"/>
    <p:sldId id="332" r:id="rId18"/>
    <p:sldId id="327" r:id="rId19"/>
    <p:sldId id="335" r:id="rId20"/>
    <p:sldId id="330" r:id="rId21"/>
    <p:sldId id="326" r:id="rId22"/>
    <p:sldId id="276" r:id="rId23"/>
    <p:sldId id="308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4501" autoAdjust="0"/>
  </p:normalViewPr>
  <p:slideViewPr>
    <p:cSldViewPr>
      <p:cViewPr varScale="1">
        <p:scale>
          <a:sx n="84" d="100"/>
          <a:sy n="84" d="100"/>
        </p:scale>
        <p:origin x="-18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11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58" y="-120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2BE3E-12FB-400B-A1FD-1850E9D801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59F9DF-D922-47A3-B4F9-7E2FB21FE3B0}">
      <dgm:prSet phldrT="[Text]" custT="1"/>
      <dgm:spPr/>
      <dgm:t>
        <a:bodyPr/>
        <a:lstStyle/>
        <a:p>
          <a:r>
            <a:rPr lang="en-US" sz="1400" dirty="0" smtClean="0"/>
            <a:t>Consider SNT (Special Needs Trust)</a:t>
          </a:r>
          <a:endParaRPr lang="en-US" sz="1400" dirty="0"/>
        </a:p>
      </dgm:t>
    </dgm:pt>
    <dgm:pt modelId="{C8B2A4B0-1BE5-4E78-A04B-E542539F6531}" type="parTrans" cxnId="{ADCA33DF-8592-4B30-9925-D9B5684DD31E}">
      <dgm:prSet/>
      <dgm:spPr/>
      <dgm:t>
        <a:bodyPr/>
        <a:lstStyle/>
        <a:p>
          <a:endParaRPr lang="en-US"/>
        </a:p>
      </dgm:t>
    </dgm:pt>
    <dgm:pt modelId="{3B512974-9EF0-46DC-A62D-62806A0EC323}" type="sibTrans" cxnId="{ADCA33DF-8592-4B30-9925-D9B5684DD31E}">
      <dgm:prSet/>
      <dgm:spPr/>
      <dgm:t>
        <a:bodyPr/>
        <a:lstStyle/>
        <a:p>
          <a:endParaRPr lang="en-US"/>
        </a:p>
      </dgm:t>
    </dgm:pt>
    <dgm:pt modelId="{5F180720-82A3-4A53-8D1E-CB1C2ABA297E}">
      <dgm:prSet phldrT="[Text]" custT="1"/>
      <dgm:spPr/>
      <dgm:t>
        <a:bodyPr/>
        <a:lstStyle/>
        <a:p>
          <a:r>
            <a:rPr lang="en-US" sz="1400" dirty="0" smtClean="0"/>
            <a:t>Participate in Health,         Fitness,                 Recreation,              Work,              Faith,                   Social,           Community</a:t>
          </a:r>
          <a:endParaRPr lang="en-US" sz="1400" dirty="0"/>
        </a:p>
      </dgm:t>
    </dgm:pt>
    <dgm:pt modelId="{3BFC7DA5-5C83-41C6-B13E-E25C458F62CE}" type="parTrans" cxnId="{EB478F1C-F839-4CEC-A828-ED8D8EC45348}">
      <dgm:prSet/>
      <dgm:spPr/>
      <dgm:t>
        <a:bodyPr/>
        <a:lstStyle/>
        <a:p>
          <a:endParaRPr lang="en-US"/>
        </a:p>
      </dgm:t>
    </dgm:pt>
    <dgm:pt modelId="{5FC05B09-2DEC-46F0-BA8A-8965947EDD6B}" type="sibTrans" cxnId="{EB478F1C-F839-4CEC-A828-ED8D8EC45348}">
      <dgm:prSet/>
      <dgm:spPr/>
      <dgm:t>
        <a:bodyPr/>
        <a:lstStyle/>
        <a:p>
          <a:endParaRPr lang="en-US"/>
        </a:p>
      </dgm:t>
    </dgm:pt>
    <dgm:pt modelId="{88D8B02E-7DB1-4803-85E9-A59CB27776A2}">
      <dgm:prSet custT="1"/>
      <dgm:spPr/>
      <dgm:t>
        <a:bodyPr/>
        <a:lstStyle/>
        <a:p>
          <a:r>
            <a:rPr lang="en-US" sz="1400" dirty="0" smtClean="0"/>
            <a:t>Apply for Benefits:      SSI, Medicaid</a:t>
          </a:r>
          <a:endParaRPr lang="en-US" sz="1400" dirty="0"/>
        </a:p>
      </dgm:t>
    </dgm:pt>
    <dgm:pt modelId="{497F5B4F-8645-4D2F-B995-6BF2A0F6A170}" type="parTrans" cxnId="{DC3A3326-43B1-4AA4-8BD2-BAAAC21B538C}">
      <dgm:prSet/>
      <dgm:spPr/>
      <dgm:t>
        <a:bodyPr/>
        <a:lstStyle/>
        <a:p>
          <a:endParaRPr lang="en-US"/>
        </a:p>
      </dgm:t>
    </dgm:pt>
    <dgm:pt modelId="{2A0C0FA6-9F71-4870-8427-F3FCEF78D8DD}" type="sibTrans" cxnId="{DC3A3326-43B1-4AA4-8BD2-BAAAC21B538C}">
      <dgm:prSet/>
      <dgm:spPr/>
      <dgm:t>
        <a:bodyPr/>
        <a:lstStyle/>
        <a:p>
          <a:endParaRPr lang="en-US"/>
        </a:p>
      </dgm:t>
    </dgm:pt>
    <dgm:pt modelId="{392B612A-6318-442C-A6BC-A698D586790C}">
      <dgm:prSet custT="1"/>
      <dgm:spPr/>
      <dgm:t>
        <a:bodyPr/>
        <a:lstStyle/>
        <a:p>
          <a:r>
            <a:rPr lang="en-US" sz="1400" dirty="0" smtClean="0"/>
            <a:t>Explore </a:t>
          </a:r>
          <a:r>
            <a:rPr lang="en-US" sz="1400" dirty="0" err="1" smtClean="0"/>
            <a:t>Transpor-tation</a:t>
          </a:r>
          <a:r>
            <a:rPr lang="en-US" sz="1400" dirty="0" smtClean="0"/>
            <a:t> ADA </a:t>
          </a:r>
          <a:r>
            <a:rPr lang="en-US" sz="1400" dirty="0" err="1" smtClean="0"/>
            <a:t>Paratransit</a:t>
          </a:r>
          <a:r>
            <a:rPr lang="en-US" sz="1400" dirty="0" smtClean="0"/>
            <a:t>, Reduced Fare, Dial-a-Ride</a:t>
          </a:r>
          <a:endParaRPr lang="en-US" sz="1400" dirty="0"/>
        </a:p>
      </dgm:t>
    </dgm:pt>
    <dgm:pt modelId="{FBF36D03-2EEF-4F68-ADD6-F15549E18433}" type="parTrans" cxnId="{EB9D8D92-0D63-4F23-A723-7035CDE1399B}">
      <dgm:prSet/>
      <dgm:spPr/>
      <dgm:t>
        <a:bodyPr/>
        <a:lstStyle/>
        <a:p>
          <a:endParaRPr lang="en-US"/>
        </a:p>
      </dgm:t>
    </dgm:pt>
    <dgm:pt modelId="{48899BA1-4A0C-4B67-B0A1-4FD3FE764B1F}" type="sibTrans" cxnId="{EB9D8D92-0D63-4F23-A723-7035CDE1399B}">
      <dgm:prSet/>
      <dgm:spPr/>
      <dgm:t>
        <a:bodyPr/>
        <a:lstStyle/>
        <a:p>
          <a:endParaRPr lang="en-US"/>
        </a:p>
      </dgm:t>
    </dgm:pt>
    <dgm:pt modelId="{B672A412-94C0-4544-9444-7BEAE25BEE07}">
      <dgm:prSet custT="1"/>
      <dgm:spPr/>
      <dgm:t>
        <a:bodyPr/>
        <a:lstStyle/>
        <a:p>
          <a:r>
            <a:rPr lang="en-US" sz="1400" dirty="0" smtClean="0"/>
            <a:t>Explore Day Program,              DRS,                    SEP,                       College, Residential</a:t>
          </a:r>
          <a:endParaRPr lang="en-US" sz="1400" dirty="0"/>
        </a:p>
      </dgm:t>
    </dgm:pt>
    <dgm:pt modelId="{ABC73B10-6446-415E-8181-581745BAC0AC}" type="parTrans" cxnId="{9EF148DE-D073-459D-8A81-154853F8AAB7}">
      <dgm:prSet/>
      <dgm:spPr/>
      <dgm:t>
        <a:bodyPr/>
        <a:lstStyle/>
        <a:p>
          <a:endParaRPr lang="en-US"/>
        </a:p>
      </dgm:t>
    </dgm:pt>
    <dgm:pt modelId="{F1A27CD9-F153-41E2-94A3-864688567F06}" type="sibTrans" cxnId="{9EF148DE-D073-459D-8A81-154853F8AAB7}">
      <dgm:prSet/>
      <dgm:spPr/>
      <dgm:t>
        <a:bodyPr/>
        <a:lstStyle/>
        <a:p>
          <a:endParaRPr lang="en-US"/>
        </a:p>
      </dgm:t>
    </dgm:pt>
    <dgm:pt modelId="{2AE7A151-AAAE-4EFB-BF34-8B034A90EEA8}">
      <dgm:prSet custT="1"/>
      <dgm:spPr/>
      <dgm:t>
        <a:bodyPr/>
        <a:lstStyle/>
        <a:p>
          <a:r>
            <a:rPr lang="en-US" sz="1200" dirty="0" smtClean="0"/>
            <a:t>Consider Guardianship</a:t>
          </a:r>
          <a:endParaRPr lang="en-US" sz="1200" dirty="0"/>
        </a:p>
      </dgm:t>
    </dgm:pt>
    <dgm:pt modelId="{55FAF926-7913-4654-A048-2AD5C5D2E2E3}" type="parTrans" cxnId="{617F6AA7-C6FA-4741-B6E5-38DB06595BCD}">
      <dgm:prSet/>
      <dgm:spPr/>
      <dgm:t>
        <a:bodyPr/>
        <a:lstStyle/>
        <a:p>
          <a:endParaRPr lang="en-US"/>
        </a:p>
      </dgm:t>
    </dgm:pt>
    <dgm:pt modelId="{BC5E4CC1-38E3-406C-A2E1-AB50630778EF}" type="sibTrans" cxnId="{617F6AA7-C6FA-4741-B6E5-38DB06595BCD}">
      <dgm:prSet/>
      <dgm:spPr/>
      <dgm:t>
        <a:bodyPr/>
        <a:lstStyle/>
        <a:p>
          <a:endParaRPr lang="en-US"/>
        </a:p>
      </dgm:t>
    </dgm:pt>
    <dgm:pt modelId="{A64AE5AD-9055-4002-8A7B-6D291E7886CE}">
      <dgm:prSet custT="1"/>
      <dgm:spPr/>
      <dgm:t>
        <a:bodyPr/>
        <a:lstStyle/>
        <a:p>
          <a:r>
            <a:rPr lang="en-US" sz="1600" dirty="0" smtClean="0"/>
            <a:t>PUNS List</a:t>
          </a:r>
          <a:endParaRPr lang="en-US" sz="1600" dirty="0"/>
        </a:p>
      </dgm:t>
    </dgm:pt>
    <dgm:pt modelId="{5B180C9F-BDAC-4F0A-A388-D9D9F743FEEA}" type="parTrans" cxnId="{C689B88B-1971-4750-88E1-FF584AA94F3B}">
      <dgm:prSet/>
      <dgm:spPr/>
      <dgm:t>
        <a:bodyPr/>
        <a:lstStyle/>
        <a:p>
          <a:endParaRPr lang="en-US"/>
        </a:p>
      </dgm:t>
    </dgm:pt>
    <dgm:pt modelId="{9AEE991C-BB6E-4557-A543-80F6122916D7}" type="sibTrans" cxnId="{C689B88B-1971-4750-88E1-FF584AA94F3B}">
      <dgm:prSet/>
      <dgm:spPr/>
      <dgm:t>
        <a:bodyPr/>
        <a:lstStyle/>
        <a:p>
          <a:endParaRPr lang="en-US"/>
        </a:p>
      </dgm:t>
    </dgm:pt>
    <dgm:pt modelId="{DBCF2168-5506-463B-8F4E-5E9529038E2D}" type="pres">
      <dgm:prSet presAssocID="{E762BE3E-12FB-400B-A1FD-1850E9D8017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3B13595-5E0C-4FE9-BA90-7D94D1B2C84E}" type="pres">
      <dgm:prSet presAssocID="{A64AE5AD-9055-4002-8A7B-6D291E7886CE}" presName="composite" presStyleCnt="0"/>
      <dgm:spPr/>
    </dgm:pt>
    <dgm:pt modelId="{C573F103-0EAF-4384-92C1-BCAD9A126319}" type="pres">
      <dgm:prSet presAssocID="{A64AE5AD-9055-4002-8A7B-6D291E7886CE}" presName="LShape" presStyleLbl="alignNode1" presStyleIdx="0" presStyleCnt="13" custLinFactNeighborX="-502" custLinFactNeighborY="-8391"/>
      <dgm:spPr/>
    </dgm:pt>
    <dgm:pt modelId="{77D67007-564D-4F12-8E3E-FFC722F76E87}" type="pres">
      <dgm:prSet presAssocID="{A64AE5AD-9055-4002-8A7B-6D291E7886CE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DB5E6-ACFB-4DE7-9F36-E12F27EE416C}" type="pres">
      <dgm:prSet presAssocID="{A64AE5AD-9055-4002-8A7B-6D291E7886CE}" presName="Triangle" presStyleLbl="alignNode1" presStyleIdx="1" presStyleCnt="13"/>
      <dgm:spPr/>
    </dgm:pt>
    <dgm:pt modelId="{A5F03844-D3B7-4084-AD6B-1C1A85970B8A}" type="pres">
      <dgm:prSet presAssocID="{9AEE991C-BB6E-4557-A543-80F6122916D7}" presName="sibTrans" presStyleCnt="0"/>
      <dgm:spPr/>
    </dgm:pt>
    <dgm:pt modelId="{616CAA95-5E30-479D-B3AF-AD28FFBCDCF4}" type="pres">
      <dgm:prSet presAssocID="{9AEE991C-BB6E-4557-A543-80F6122916D7}" presName="space" presStyleCnt="0"/>
      <dgm:spPr/>
    </dgm:pt>
    <dgm:pt modelId="{C7399767-86D5-4C47-B115-5ED6DD8492AA}" type="pres">
      <dgm:prSet presAssocID="{B959F9DF-D922-47A3-B4F9-7E2FB21FE3B0}" presName="composite" presStyleCnt="0"/>
      <dgm:spPr/>
    </dgm:pt>
    <dgm:pt modelId="{CDECB98F-D476-41A5-AC64-292D34ADD617}" type="pres">
      <dgm:prSet presAssocID="{B959F9DF-D922-47A3-B4F9-7E2FB21FE3B0}" presName="LShape" presStyleLbl="alignNode1" presStyleIdx="2" presStyleCnt="13"/>
      <dgm:spPr/>
    </dgm:pt>
    <dgm:pt modelId="{9E86323B-9661-4DEC-A6A5-8E116D47CB99}" type="pres">
      <dgm:prSet presAssocID="{B959F9DF-D922-47A3-B4F9-7E2FB21FE3B0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405BE-001A-422C-8C88-2965C0567D14}" type="pres">
      <dgm:prSet presAssocID="{B959F9DF-D922-47A3-B4F9-7E2FB21FE3B0}" presName="Triangle" presStyleLbl="alignNode1" presStyleIdx="3" presStyleCnt="13"/>
      <dgm:spPr/>
    </dgm:pt>
    <dgm:pt modelId="{9AA60639-DFD1-4D26-B180-B41C52DAB39F}" type="pres">
      <dgm:prSet presAssocID="{3B512974-9EF0-46DC-A62D-62806A0EC323}" presName="sibTrans" presStyleCnt="0"/>
      <dgm:spPr/>
    </dgm:pt>
    <dgm:pt modelId="{08D758E0-5B81-4A09-AF03-911E4F979C17}" type="pres">
      <dgm:prSet presAssocID="{3B512974-9EF0-46DC-A62D-62806A0EC323}" presName="space" presStyleCnt="0"/>
      <dgm:spPr/>
    </dgm:pt>
    <dgm:pt modelId="{21694285-9526-41CA-884B-F7892EA2B7FE}" type="pres">
      <dgm:prSet presAssocID="{2AE7A151-AAAE-4EFB-BF34-8B034A90EEA8}" presName="composite" presStyleCnt="0"/>
      <dgm:spPr/>
    </dgm:pt>
    <dgm:pt modelId="{B496B828-9B7A-4648-B013-966FBF816607}" type="pres">
      <dgm:prSet presAssocID="{2AE7A151-AAAE-4EFB-BF34-8B034A90EEA8}" presName="LShape" presStyleLbl="alignNode1" presStyleIdx="4" presStyleCnt="13"/>
      <dgm:spPr/>
    </dgm:pt>
    <dgm:pt modelId="{19814C93-66D4-4887-8A5E-0760DCF2B2DC}" type="pres">
      <dgm:prSet presAssocID="{2AE7A151-AAAE-4EFB-BF34-8B034A90EEA8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9F5A8-6865-42BE-8A9B-D7BCC8DD6429}" type="pres">
      <dgm:prSet presAssocID="{2AE7A151-AAAE-4EFB-BF34-8B034A90EEA8}" presName="Triangle" presStyleLbl="alignNode1" presStyleIdx="5" presStyleCnt="13"/>
      <dgm:spPr/>
    </dgm:pt>
    <dgm:pt modelId="{12A9E248-FC2C-463B-885D-86731C2805E0}" type="pres">
      <dgm:prSet presAssocID="{BC5E4CC1-38E3-406C-A2E1-AB50630778EF}" presName="sibTrans" presStyleCnt="0"/>
      <dgm:spPr/>
    </dgm:pt>
    <dgm:pt modelId="{55462581-C4D1-44D8-B35C-50CBE502AFD2}" type="pres">
      <dgm:prSet presAssocID="{BC5E4CC1-38E3-406C-A2E1-AB50630778EF}" presName="space" presStyleCnt="0"/>
      <dgm:spPr/>
    </dgm:pt>
    <dgm:pt modelId="{EBDB1C4C-127B-4E37-B7AC-89F5752FE5DD}" type="pres">
      <dgm:prSet presAssocID="{88D8B02E-7DB1-4803-85E9-A59CB27776A2}" presName="composite" presStyleCnt="0"/>
      <dgm:spPr/>
    </dgm:pt>
    <dgm:pt modelId="{844B7B4D-7D60-4EFE-9F30-54BC50344100}" type="pres">
      <dgm:prSet presAssocID="{88D8B02E-7DB1-4803-85E9-A59CB27776A2}" presName="LShape" presStyleLbl="alignNode1" presStyleIdx="6" presStyleCnt="13"/>
      <dgm:spPr/>
    </dgm:pt>
    <dgm:pt modelId="{922AC425-5DAC-40B2-BCE1-01A8EBD0E88F}" type="pres">
      <dgm:prSet presAssocID="{88D8B02E-7DB1-4803-85E9-A59CB27776A2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912A0-B7B0-4CF2-8868-307717B88B47}" type="pres">
      <dgm:prSet presAssocID="{88D8B02E-7DB1-4803-85E9-A59CB27776A2}" presName="Triangle" presStyleLbl="alignNode1" presStyleIdx="7" presStyleCnt="13"/>
      <dgm:spPr/>
    </dgm:pt>
    <dgm:pt modelId="{B7EAB3B5-4979-4FD4-AA58-4ADF9747F12B}" type="pres">
      <dgm:prSet presAssocID="{2A0C0FA6-9F71-4870-8427-F3FCEF78D8DD}" presName="sibTrans" presStyleCnt="0"/>
      <dgm:spPr/>
    </dgm:pt>
    <dgm:pt modelId="{18FA6C84-112F-46AE-85E0-18A10B06AD2E}" type="pres">
      <dgm:prSet presAssocID="{2A0C0FA6-9F71-4870-8427-F3FCEF78D8DD}" presName="space" presStyleCnt="0"/>
      <dgm:spPr/>
    </dgm:pt>
    <dgm:pt modelId="{2DBCB3BF-75B0-48A5-BFC1-CC78E2BCD87E}" type="pres">
      <dgm:prSet presAssocID="{B672A412-94C0-4544-9444-7BEAE25BEE07}" presName="composite" presStyleCnt="0"/>
      <dgm:spPr/>
    </dgm:pt>
    <dgm:pt modelId="{3C2F6702-103B-46D5-91BE-D3ACD72222CE}" type="pres">
      <dgm:prSet presAssocID="{B672A412-94C0-4544-9444-7BEAE25BEE07}" presName="LShape" presStyleLbl="alignNode1" presStyleIdx="8" presStyleCnt="13"/>
      <dgm:spPr/>
    </dgm:pt>
    <dgm:pt modelId="{76B7F0A7-3E17-4A0E-BEB6-DB9255B1049F}" type="pres">
      <dgm:prSet presAssocID="{B672A412-94C0-4544-9444-7BEAE25BEE07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DB095-6B29-472B-AF0A-C9D49604AC57}" type="pres">
      <dgm:prSet presAssocID="{B672A412-94C0-4544-9444-7BEAE25BEE07}" presName="Triangle" presStyleLbl="alignNode1" presStyleIdx="9" presStyleCnt="13"/>
      <dgm:spPr/>
    </dgm:pt>
    <dgm:pt modelId="{251E1160-FF55-4BB4-B5BE-E0BB7DA0D64A}" type="pres">
      <dgm:prSet presAssocID="{F1A27CD9-F153-41E2-94A3-864688567F06}" presName="sibTrans" presStyleCnt="0"/>
      <dgm:spPr/>
    </dgm:pt>
    <dgm:pt modelId="{8FD5C601-46BC-45F8-A9FB-F89C44CCD64A}" type="pres">
      <dgm:prSet presAssocID="{F1A27CD9-F153-41E2-94A3-864688567F06}" presName="space" presStyleCnt="0"/>
      <dgm:spPr/>
    </dgm:pt>
    <dgm:pt modelId="{FF2C8B87-3EB2-41D4-BD71-3E6207482E19}" type="pres">
      <dgm:prSet presAssocID="{392B612A-6318-442C-A6BC-A698D586790C}" presName="composite" presStyleCnt="0"/>
      <dgm:spPr/>
    </dgm:pt>
    <dgm:pt modelId="{A496837B-777E-4E96-801E-C32A993D5FB0}" type="pres">
      <dgm:prSet presAssocID="{392B612A-6318-442C-A6BC-A698D586790C}" presName="LShape" presStyleLbl="alignNode1" presStyleIdx="10" presStyleCnt="13" custLinFactNeighborX="-1091" custLinFactNeighborY="-14022"/>
      <dgm:spPr/>
    </dgm:pt>
    <dgm:pt modelId="{8A72F4CD-2EF0-48C4-9878-B3CC837C91EC}" type="pres">
      <dgm:prSet presAssocID="{392B612A-6318-442C-A6BC-A698D586790C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84829-64B6-4E53-BE80-576F7870A979}" type="pres">
      <dgm:prSet presAssocID="{392B612A-6318-442C-A6BC-A698D586790C}" presName="Triangle" presStyleLbl="alignNode1" presStyleIdx="11" presStyleCnt="13"/>
      <dgm:spPr/>
    </dgm:pt>
    <dgm:pt modelId="{8913B58D-5415-4EB8-A017-09ECE594C425}" type="pres">
      <dgm:prSet presAssocID="{48899BA1-4A0C-4B67-B0A1-4FD3FE764B1F}" presName="sibTrans" presStyleCnt="0"/>
      <dgm:spPr/>
    </dgm:pt>
    <dgm:pt modelId="{D90F2D6F-51A4-40B7-AFAE-05CBAD166DC1}" type="pres">
      <dgm:prSet presAssocID="{48899BA1-4A0C-4B67-B0A1-4FD3FE764B1F}" presName="space" presStyleCnt="0"/>
      <dgm:spPr/>
    </dgm:pt>
    <dgm:pt modelId="{ADA0AEF1-F531-4FFE-A15A-F62150EFC8A4}" type="pres">
      <dgm:prSet presAssocID="{5F180720-82A3-4A53-8D1E-CB1C2ABA297E}" presName="composite" presStyleCnt="0"/>
      <dgm:spPr/>
    </dgm:pt>
    <dgm:pt modelId="{60D14B88-3D23-4FB8-8317-FA7510EBE93A}" type="pres">
      <dgm:prSet presAssocID="{5F180720-82A3-4A53-8D1E-CB1C2ABA297E}" presName="LShape" presStyleLbl="alignNode1" presStyleIdx="12" presStyleCnt="13" custLinFactNeighborX="1622" custLinFactNeighborY="-33121"/>
      <dgm:spPr/>
    </dgm:pt>
    <dgm:pt modelId="{38910FDD-A20D-4A72-9FB3-74A362B1C608}" type="pres">
      <dgm:prSet presAssocID="{5F180720-82A3-4A53-8D1E-CB1C2ABA297E}" presName="ParentText" presStyleLbl="revTx" presStyleIdx="6" presStyleCnt="7" custScaleY="1396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89B88B-1971-4750-88E1-FF584AA94F3B}" srcId="{E762BE3E-12FB-400B-A1FD-1850E9D80175}" destId="{A64AE5AD-9055-4002-8A7B-6D291E7886CE}" srcOrd="0" destOrd="0" parTransId="{5B180C9F-BDAC-4F0A-A388-D9D9F743FEEA}" sibTransId="{9AEE991C-BB6E-4557-A543-80F6122916D7}"/>
    <dgm:cxn modelId="{FCBC81BD-E9B2-425D-8A42-F1017466C692}" type="presOf" srcId="{B672A412-94C0-4544-9444-7BEAE25BEE07}" destId="{76B7F0A7-3E17-4A0E-BEB6-DB9255B1049F}" srcOrd="0" destOrd="0" presId="urn:microsoft.com/office/officeart/2009/3/layout/StepUpProcess"/>
    <dgm:cxn modelId="{EB9D8D92-0D63-4F23-A723-7035CDE1399B}" srcId="{E762BE3E-12FB-400B-A1FD-1850E9D80175}" destId="{392B612A-6318-442C-A6BC-A698D586790C}" srcOrd="5" destOrd="0" parTransId="{FBF36D03-2EEF-4F68-ADD6-F15549E18433}" sibTransId="{48899BA1-4A0C-4B67-B0A1-4FD3FE764B1F}"/>
    <dgm:cxn modelId="{E90CED82-B4AD-4BF7-8D57-C7117C7D253A}" type="presOf" srcId="{B959F9DF-D922-47A3-B4F9-7E2FB21FE3B0}" destId="{9E86323B-9661-4DEC-A6A5-8E116D47CB99}" srcOrd="0" destOrd="0" presId="urn:microsoft.com/office/officeart/2009/3/layout/StepUpProcess"/>
    <dgm:cxn modelId="{D5CA0B5D-2108-4948-8EB6-7B913DE4B6D2}" type="presOf" srcId="{88D8B02E-7DB1-4803-85E9-A59CB27776A2}" destId="{922AC425-5DAC-40B2-BCE1-01A8EBD0E88F}" srcOrd="0" destOrd="0" presId="urn:microsoft.com/office/officeart/2009/3/layout/StepUpProcess"/>
    <dgm:cxn modelId="{ADCA33DF-8592-4B30-9925-D9B5684DD31E}" srcId="{E762BE3E-12FB-400B-A1FD-1850E9D80175}" destId="{B959F9DF-D922-47A3-B4F9-7E2FB21FE3B0}" srcOrd="1" destOrd="0" parTransId="{C8B2A4B0-1BE5-4E78-A04B-E542539F6531}" sibTransId="{3B512974-9EF0-46DC-A62D-62806A0EC323}"/>
    <dgm:cxn modelId="{617F6AA7-C6FA-4741-B6E5-38DB06595BCD}" srcId="{E762BE3E-12FB-400B-A1FD-1850E9D80175}" destId="{2AE7A151-AAAE-4EFB-BF34-8B034A90EEA8}" srcOrd="2" destOrd="0" parTransId="{55FAF926-7913-4654-A048-2AD5C5D2E2E3}" sibTransId="{BC5E4CC1-38E3-406C-A2E1-AB50630778EF}"/>
    <dgm:cxn modelId="{400EEBAA-1970-47AB-8DFB-BFC74059F1DF}" type="presOf" srcId="{5F180720-82A3-4A53-8D1E-CB1C2ABA297E}" destId="{38910FDD-A20D-4A72-9FB3-74A362B1C608}" srcOrd="0" destOrd="0" presId="urn:microsoft.com/office/officeart/2009/3/layout/StepUpProcess"/>
    <dgm:cxn modelId="{463E01C3-69A1-4B2E-B537-4CEDFA8127B3}" type="presOf" srcId="{2AE7A151-AAAE-4EFB-BF34-8B034A90EEA8}" destId="{19814C93-66D4-4887-8A5E-0760DCF2B2DC}" srcOrd="0" destOrd="0" presId="urn:microsoft.com/office/officeart/2009/3/layout/StepUpProcess"/>
    <dgm:cxn modelId="{9B8CA4E7-DD09-4987-B75C-EDD17F1E54B9}" type="presOf" srcId="{E762BE3E-12FB-400B-A1FD-1850E9D80175}" destId="{DBCF2168-5506-463B-8F4E-5E9529038E2D}" srcOrd="0" destOrd="0" presId="urn:microsoft.com/office/officeart/2009/3/layout/StepUpProcess"/>
    <dgm:cxn modelId="{DC3A3326-43B1-4AA4-8BD2-BAAAC21B538C}" srcId="{E762BE3E-12FB-400B-A1FD-1850E9D80175}" destId="{88D8B02E-7DB1-4803-85E9-A59CB27776A2}" srcOrd="3" destOrd="0" parTransId="{497F5B4F-8645-4D2F-B995-6BF2A0F6A170}" sibTransId="{2A0C0FA6-9F71-4870-8427-F3FCEF78D8DD}"/>
    <dgm:cxn modelId="{B69128B7-2ECB-4437-9230-F3C97A6C2F7E}" type="presOf" srcId="{392B612A-6318-442C-A6BC-A698D586790C}" destId="{8A72F4CD-2EF0-48C4-9878-B3CC837C91EC}" srcOrd="0" destOrd="0" presId="urn:microsoft.com/office/officeart/2009/3/layout/StepUpProcess"/>
    <dgm:cxn modelId="{EB478F1C-F839-4CEC-A828-ED8D8EC45348}" srcId="{E762BE3E-12FB-400B-A1FD-1850E9D80175}" destId="{5F180720-82A3-4A53-8D1E-CB1C2ABA297E}" srcOrd="6" destOrd="0" parTransId="{3BFC7DA5-5C83-41C6-B13E-E25C458F62CE}" sibTransId="{5FC05B09-2DEC-46F0-BA8A-8965947EDD6B}"/>
    <dgm:cxn modelId="{9EF148DE-D073-459D-8A81-154853F8AAB7}" srcId="{E762BE3E-12FB-400B-A1FD-1850E9D80175}" destId="{B672A412-94C0-4544-9444-7BEAE25BEE07}" srcOrd="4" destOrd="0" parTransId="{ABC73B10-6446-415E-8181-581745BAC0AC}" sibTransId="{F1A27CD9-F153-41E2-94A3-864688567F06}"/>
    <dgm:cxn modelId="{944BDB8A-5EA3-45DD-9D16-AC20721D3558}" type="presOf" srcId="{A64AE5AD-9055-4002-8A7B-6D291E7886CE}" destId="{77D67007-564D-4F12-8E3E-FFC722F76E87}" srcOrd="0" destOrd="0" presId="urn:microsoft.com/office/officeart/2009/3/layout/StepUpProcess"/>
    <dgm:cxn modelId="{330C4295-2BAE-49B2-B8C4-2F4F12FAEC96}" type="presParOf" srcId="{DBCF2168-5506-463B-8F4E-5E9529038E2D}" destId="{A3B13595-5E0C-4FE9-BA90-7D94D1B2C84E}" srcOrd="0" destOrd="0" presId="urn:microsoft.com/office/officeart/2009/3/layout/StepUpProcess"/>
    <dgm:cxn modelId="{02EBF7BA-F13E-47A8-BCC0-B35E40ED570C}" type="presParOf" srcId="{A3B13595-5E0C-4FE9-BA90-7D94D1B2C84E}" destId="{C573F103-0EAF-4384-92C1-BCAD9A126319}" srcOrd="0" destOrd="0" presId="urn:microsoft.com/office/officeart/2009/3/layout/StepUpProcess"/>
    <dgm:cxn modelId="{9C43526B-42B7-41BC-A2B3-0038676CC90D}" type="presParOf" srcId="{A3B13595-5E0C-4FE9-BA90-7D94D1B2C84E}" destId="{77D67007-564D-4F12-8E3E-FFC722F76E87}" srcOrd="1" destOrd="0" presId="urn:microsoft.com/office/officeart/2009/3/layout/StepUpProcess"/>
    <dgm:cxn modelId="{5EB0EC8B-552B-4DE2-BECD-B806B8183F27}" type="presParOf" srcId="{A3B13595-5E0C-4FE9-BA90-7D94D1B2C84E}" destId="{CD3DB5E6-ACFB-4DE7-9F36-E12F27EE416C}" srcOrd="2" destOrd="0" presId="urn:microsoft.com/office/officeart/2009/3/layout/StepUpProcess"/>
    <dgm:cxn modelId="{2820A2A3-B74D-40C2-AC2E-F36B67B41301}" type="presParOf" srcId="{DBCF2168-5506-463B-8F4E-5E9529038E2D}" destId="{A5F03844-D3B7-4084-AD6B-1C1A85970B8A}" srcOrd="1" destOrd="0" presId="urn:microsoft.com/office/officeart/2009/3/layout/StepUpProcess"/>
    <dgm:cxn modelId="{12648BF3-4501-45CB-AC96-7FDC4A136069}" type="presParOf" srcId="{A5F03844-D3B7-4084-AD6B-1C1A85970B8A}" destId="{616CAA95-5E30-479D-B3AF-AD28FFBCDCF4}" srcOrd="0" destOrd="0" presId="urn:microsoft.com/office/officeart/2009/3/layout/StepUpProcess"/>
    <dgm:cxn modelId="{F8AC8ECF-6C90-404F-9999-71C1BE134F48}" type="presParOf" srcId="{DBCF2168-5506-463B-8F4E-5E9529038E2D}" destId="{C7399767-86D5-4C47-B115-5ED6DD8492AA}" srcOrd="2" destOrd="0" presId="urn:microsoft.com/office/officeart/2009/3/layout/StepUpProcess"/>
    <dgm:cxn modelId="{5EDE8358-4537-46FD-AB94-FE549F93B086}" type="presParOf" srcId="{C7399767-86D5-4C47-B115-5ED6DD8492AA}" destId="{CDECB98F-D476-41A5-AC64-292D34ADD617}" srcOrd="0" destOrd="0" presId="urn:microsoft.com/office/officeart/2009/3/layout/StepUpProcess"/>
    <dgm:cxn modelId="{8DD5405D-286E-4525-88F5-1E9EF83AAF58}" type="presParOf" srcId="{C7399767-86D5-4C47-B115-5ED6DD8492AA}" destId="{9E86323B-9661-4DEC-A6A5-8E116D47CB99}" srcOrd="1" destOrd="0" presId="urn:microsoft.com/office/officeart/2009/3/layout/StepUpProcess"/>
    <dgm:cxn modelId="{EA2503A5-444F-476F-A6A9-098D7C53217A}" type="presParOf" srcId="{C7399767-86D5-4C47-B115-5ED6DD8492AA}" destId="{B98405BE-001A-422C-8C88-2965C0567D14}" srcOrd="2" destOrd="0" presId="urn:microsoft.com/office/officeart/2009/3/layout/StepUpProcess"/>
    <dgm:cxn modelId="{2B6BA3EB-28A6-43CF-8803-297EE0F3E1E6}" type="presParOf" srcId="{DBCF2168-5506-463B-8F4E-5E9529038E2D}" destId="{9AA60639-DFD1-4D26-B180-B41C52DAB39F}" srcOrd="3" destOrd="0" presId="urn:microsoft.com/office/officeart/2009/3/layout/StepUpProcess"/>
    <dgm:cxn modelId="{8F76E457-B906-4146-A490-466818F2564E}" type="presParOf" srcId="{9AA60639-DFD1-4D26-B180-B41C52DAB39F}" destId="{08D758E0-5B81-4A09-AF03-911E4F979C17}" srcOrd="0" destOrd="0" presId="urn:microsoft.com/office/officeart/2009/3/layout/StepUpProcess"/>
    <dgm:cxn modelId="{19A6144F-8711-4809-B8E8-2DE4BC5F8837}" type="presParOf" srcId="{DBCF2168-5506-463B-8F4E-5E9529038E2D}" destId="{21694285-9526-41CA-884B-F7892EA2B7FE}" srcOrd="4" destOrd="0" presId="urn:microsoft.com/office/officeart/2009/3/layout/StepUpProcess"/>
    <dgm:cxn modelId="{5E421985-9F63-4A2A-9FA4-EF8D9A4DDA97}" type="presParOf" srcId="{21694285-9526-41CA-884B-F7892EA2B7FE}" destId="{B496B828-9B7A-4648-B013-966FBF816607}" srcOrd="0" destOrd="0" presId="urn:microsoft.com/office/officeart/2009/3/layout/StepUpProcess"/>
    <dgm:cxn modelId="{061E179E-F0B8-4A23-B9E7-E874FF5B2240}" type="presParOf" srcId="{21694285-9526-41CA-884B-F7892EA2B7FE}" destId="{19814C93-66D4-4887-8A5E-0760DCF2B2DC}" srcOrd="1" destOrd="0" presId="urn:microsoft.com/office/officeart/2009/3/layout/StepUpProcess"/>
    <dgm:cxn modelId="{7A053C3D-02BA-4874-A114-FF8133A0CCFD}" type="presParOf" srcId="{21694285-9526-41CA-884B-F7892EA2B7FE}" destId="{C459F5A8-6865-42BE-8A9B-D7BCC8DD6429}" srcOrd="2" destOrd="0" presId="urn:microsoft.com/office/officeart/2009/3/layout/StepUpProcess"/>
    <dgm:cxn modelId="{9A3C7D25-B419-4DFC-A7D9-6004CD9F1C6E}" type="presParOf" srcId="{DBCF2168-5506-463B-8F4E-5E9529038E2D}" destId="{12A9E248-FC2C-463B-885D-86731C2805E0}" srcOrd="5" destOrd="0" presId="urn:microsoft.com/office/officeart/2009/3/layout/StepUpProcess"/>
    <dgm:cxn modelId="{B63D2E9A-487A-485B-A45C-D13C34A35233}" type="presParOf" srcId="{12A9E248-FC2C-463B-885D-86731C2805E0}" destId="{55462581-C4D1-44D8-B35C-50CBE502AFD2}" srcOrd="0" destOrd="0" presId="urn:microsoft.com/office/officeart/2009/3/layout/StepUpProcess"/>
    <dgm:cxn modelId="{4F7AF37B-7F2A-4F77-8CA9-DC5CDA325E01}" type="presParOf" srcId="{DBCF2168-5506-463B-8F4E-5E9529038E2D}" destId="{EBDB1C4C-127B-4E37-B7AC-89F5752FE5DD}" srcOrd="6" destOrd="0" presId="urn:microsoft.com/office/officeart/2009/3/layout/StepUpProcess"/>
    <dgm:cxn modelId="{44B59DF1-EAF5-4FCB-877A-5DB019D2DF85}" type="presParOf" srcId="{EBDB1C4C-127B-4E37-B7AC-89F5752FE5DD}" destId="{844B7B4D-7D60-4EFE-9F30-54BC50344100}" srcOrd="0" destOrd="0" presId="urn:microsoft.com/office/officeart/2009/3/layout/StepUpProcess"/>
    <dgm:cxn modelId="{0CC3C726-8841-4FF7-BDC3-DBB3A9D3C37B}" type="presParOf" srcId="{EBDB1C4C-127B-4E37-B7AC-89F5752FE5DD}" destId="{922AC425-5DAC-40B2-BCE1-01A8EBD0E88F}" srcOrd="1" destOrd="0" presId="urn:microsoft.com/office/officeart/2009/3/layout/StepUpProcess"/>
    <dgm:cxn modelId="{667A0D54-09EB-4C9F-870A-DB885271DA95}" type="presParOf" srcId="{EBDB1C4C-127B-4E37-B7AC-89F5752FE5DD}" destId="{C94912A0-B7B0-4CF2-8868-307717B88B47}" srcOrd="2" destOrd="0" presId="urn:microsoft.com/office/officeart/2009/3/layout/StepUpProcess"/>
    <dgm:cxn modelId="{4D1A7B2F-EF84-48E5-960A-BBB5561C7EFC}" type="presParOf" srcId="{DBCF2168-5506-463B-8F4E-5E9529038E2D}" destId="{B7EAB3B5-4979-4FD4-AA58-4ADF9747F12B}" srcOrd="7" destOrd="0" presId="urn:microsoft.com/office/officeart/2009/3/layout/StepUpProcess"/>
    <dgm:cxn modelId="{8DC73B30-4E3B-4045-B4A6-011ADBADC330}" type="presParOf" srcId="{B7EAB3B5-4979-4FD4-AA58-4ADF9747F12B}" destId="{18FA6C84-112F-46AE-85E0-18A10B06AD2E}" srcOrd="0" destOrd="0" presId="urn:microsoft.com/office/officeart/2009/3/layout/StepUpProcess"/>
    <dgm:cxn modelId="{62FAAFD6-D35C-4874-8883-54949B4727C1}" type="presParOf" srcId="{DBCF2168-5506-463B-8F4E-5E9529038E2D}" destId="{2DBCB3BF-75B0-48A5-BFC1-CC78E2BCD87E}" srcOrd="8" destOrd="0" presId="urn:microsoft.com/office/officeart/2009/3/layout/StepUpProcess"/>
    <dgm:cxn modelId="{7C656102-7FF9-4FC7-8493-02A2B27FFC24}" type="presParOf" srcId="{2DBCB3BF-75B0-48A5-BFC1-CC78E2BCD87E}" destId="{3C2F6702-103B-46D5-91BE-D3ACD72222CE}" srcOrd="0" destOrd="0" presId="urn:microsoft.com/office/officeart/2009/3/layout/StepUpProcess"/>
    <dgm:cxn modelId="{517A3DC8-DDF9-45B8-858A-6AE9C98D6F68}" type="presParOf" srcId="{2DBCB3BF-75B0-48A5-BFC1-CC78E2BCD87E}" destId="{76B7F0A7-3E17-4A0E-BEB6-DB9255B1049F}" srcOrd="1" destOrd="0" presId="urn:microsoft.com/office/officeart/2009/3/layout/StepUpProcess"/>
    <dgm:cxn modelId="{5CF9C700-A5CC-4E7A-8B2E-2E4D04B927E4}" type="presParOf" srcId="{2DBCB3BF-75B0-48A5-BFC1-CC78E2BCD87E}" destId="{9B4DB095-6B29-472B-AF0A-C9D49604AC57}" srcOrd="2" destOrd="0" presId="urn:microsoft.com/office/officeart/2009/3/layout/StepUpProcess"/>
    <dgm:cxn modelId="{135C6352-B4BF-436A-8EB9-9FB862AE0107}" type="presParOf" srcId="{DBCF2168-5506-463B-8F4E-5E9529038E2D}" destId="{251E1160-FF55-4BB4-B5BE-E0BB7DA0D64A}" srcOrd="9" destOrd="0" presId="urn:microsoft.com/office/officeart/2009/3/layout/StepUpProcess"/>
    <dgm:cxn modelId="{1D914B5C-3156-48ED-8530-D9F4535F8530}" type="presParOf" srcId="{251E1160-FF55-4BB4-B5BE-E0BB7DA0D64A}" destId="{8FD5C601-46BC-45F8-A9FB-F89C44CCD64A}" srcOrd="0" destOrd="0" presId="urn:microsoft.com/office/officeart/2009/3/layout/StepUpProcess"/>
    <dgm:cxn modelId="{37D11AB9-DF1A-49CF-BC05-3199740A5D6F}" type="presParOf" srcId="{DBCF2168-5506-463B-8F4E-5E9529038E2D}" destId="{FF2C8B87-3EB2-41D4-BD71-3E6207482E19}" srcOrd="10" destOrd="0" presId="urn:microsoft.com/office/officeart/2009/3/layout/StepUpProcess"/>
    <dgm:cxn modelId="{62B694FF-E747-45D8-A059-A2C6313DF4C3}" type="presParOf" srcId="{FF2C8B87-3EB2-41D4-BD71-3E6207482E19}" destId="{A496837B-777E-4E96-801E-C32A993D5FB0}" srcOrd="0" destOrd="0" presId="urn:microsoft.com/office/officeart/2009/3/layout/StepUpProcess"/>
    <dgm:cxn modelId="{47F5D899-DB22-4F02-9BB5-01B7BD0FED10}" type="presParOf" srcId="{FF2C8B87-3EB2-41D4-BD71-3E6207482E19}" destId="{8A72F4CD-2EF0-48C4-9878-B3CC837C91EC}" srcOrd="1" destOrd="0" presId="urn:microsoft.com/office/officeart/2009/3/layout/StepUpProcess"/>
    <dgm:cxn modelId="{F238B296-A599-4FA6-8DB1-2CF3DE68F7EE}" type="presParOf" srcId="{FF2C8B87-3EB2-41D4-BD71-3E6207482E19}" destId="{4C884829-64B6-4E53-BE80-576F7870A979}" srcOrd="2" destOrd="0" presId="urn:microsoft.com/office/officeart/2009/3/layout/StepUpProcess"/>
    <dgm:cxn modelId="{CEC102D5-53DA-4034-A541-CF4A826EA6BA}" type="presParOf" srcId="{DBCF2168-5506-463B-8F4E-5E9529038E2D}" destId="{8913B58D-5415-4EB8-A017-09ECE594C425}" srcOrd="11" destOrd="0" presId="urn:microsoft.com/office/officeart/2009/3/layout/StepUpProcess"/>
    <dgm:cxn modelId="{191E2B44-BDF7-43F0-9B64-A3225FF1A9E3}" type="presParOf" srcId="{8913B58D-5415-4EB8-A017-09ECE594C425}" destId="{D90F2D6F-51A4-40B7-AFAE-05CBAD166DC1}" srcOrd="0" destOrd="0" presId="urn:microsoft.com/office/officeart/2009/3/layout/StepUpProcess"/>
    <dgm:cxn modelId="{CAFE9EDE-40D2-41AF-BF17-D7189ABDC08E}" type="presParOf" srcId="{DBCF2168-5506-463B-8F4E-5E9529038E2D}" destId="{ADA0AEF1-F531-4FFE-A15A-F62150EFC8A4}" srcOrd="12" destOrd="0" presId="urn:microsoft.com/office/officeart/2009/3/layout/StepUpProcess"/>
    <dgm:cxn modelId="{E6406C6C-20AE-4A39-91B9-BF86F5A51358}" type="presParOf" srcId="{ADA0AEF1-F531-4FFE-A15A-F62150EFC8A4}" destId="{60D14B88-3D23-4FB8-8317-FA7510EBE93A}" srcOrd="0" destOrd="0" presId="urn:microsoft.com/office/officeart/2009/3/layout/StepUpProcess"/>
    <dgm:cxn modelId="{582CB540-A7D6-48BD-BAD2-8B9D89F7981D}" type="presParOf" srcId="{ADA0AEF1-F531-4FFE-A15A-F62150EFC8A4}" destId="{38910FDD-A20D-4A72-9FB3-74A362B1C60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73F103-0EAF-4384-92C1-BCAD9A126319}">
      <dsp:nvSpPr>
        <dsp:cNvPr id="0" name=""/>
        <dsp:cNvSpPr/>
      </dsp:nvSpPr>
      <dsp:spPr>
        <a:xfrm rot="5400000">
          <a:off x="214816" y="2513139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67007-564D-4F12-8E3E-FFC722F76E87}">
      <dsp:nvSpPr>
        <dsp:cNvPr id="0" name=""/>
        <dsp:cNvSpPr/>
      </dsp:nvSpPr>
      <dsp:spPr>
        <a:xfrm>
          <a:off x="112209" y="2889138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PUNS List</a:t>
          </a:r>
          <a:endParaRPr lang="en-US" sz="1600" kern="1200" dirty="0"/>
        </a:p>
      </dsp:txBody>
      <dsp:txXfrm>
        <a:off x="112209" y="2889138"/>
        <a:ext cx="972057" cy="852065"/>
      </dsp:txXfrm>
    </dsp:sp>
    <dsp:sp modelId="{CD3DB5E6-ACFB-4DE7-9F36-E12F27EE416C}">
      <dsp:nvSpPr>
        <dsp:cNvPr id="0" name=""/>
        <dsp:cNvSpPr/>
      </dsp:nvSpPr>
      <dsp:spPr>
        <a:xfrm>
          <a:off x="900860" y="2488166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CB98F-D476-41A5-AC64-292D34ADD617}">
      <dsp:nvSpPr>
        <dsp:cNvPr id="0" name=""/>
        <dsp:cNvSpPr/>
      </dsp:nvSpPr>
      <dsp:spPr>
        <a:xfrm rot="5400000">
          <a:off x="1410209" y="2272971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6323B-9661-4DEC-A6A5-8E116D47CB99}">
      <dsp:nvSpPr>
        <dsp:cNvPr id="0" name=""/>
        <dsp:cNvSpPr/>
      </dsp:nvSpPr>
      <dsp:spPr>
        <a:xfrm>
          <a:off x="1302197" y="2594674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Consider SNT (Special Needs Trust)</a:t>
          </a:r>
          <a:endParaRPr lang="en-US" sz="1400" kern="1200" dirty="0"/>
        </a:p>
      </dsp:txBody>
      <dsp:txXfrm>
        <a:off x="1302197" y="2594674"/>
        <a:ext cx="972057" cy="852065"/>
      </dsp:txXfrm>
    </dsp:sp>
    <dsp:sp modelId="{B98405BE-001A-422C-8C88-2965C0567D14}">
      <dsp:nvSpPr>
        <dsp:cNvPr id="0" name=""/>
        <dsp:cNvSpPr/>
      </dsp:nvSpPr>
      <dsp:spPr>
        <a:xfrm>
          <a:off x="2090848" y="2193702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6B828-9B7A-4648-B013-966FBF816607}">
      <dsp:nvSpPr>
        <dsp:cNvPr id="0" name=""/>
        <dsp:cNvSpPr/>
      </dsp:nvSpPr>
      <dsp:spPr>
        <a:xfrm rot="5400000">
          <a:off x="2600198" y="1978507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14C93-66D4-4887-8A5E-0760DCF2B2DC}">
      <dsp:nvSpPr>
        <dsp:cNvPr id="0" name=""/>
        <dsp:cNvSpPr/>
      </dsp:nvSpPr>
      <dsp:spPr>
        <a:xfrm>
          <a:off x="2492186" y="2300211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Consider Guardianship</a:t>
          </a:r>
          <a:endParaRPr lang="en-US" sz="1200" kern="1200" dirty="0"/>
        </a:p>
      </dsp:txBody>
      <dsp:txXfrm>
        <a:off x="2492186" y="2300211"/>
        <a:ext cx="972057" cy="852065"/>
      </dsp:txXfrm>
    </dsp:sp>
    <dsp:sp modelId="{C459F5A8-6865-42BE-8A9B-D7BCC8DD6429}">
      <dsp:nvSpPr>
        <dsp:cNvPr id="0" name=""/>
        <dsp:cNvSpPr/>
      </dsp:nvSpPr>
      <dsp:spPr>
        <a:xfrm>
          <a:off x="3280837" y="1899238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B7B4D-7D60-4EFE-9F30-54BC50344100}">
      <dsp:nvSpPr>
        <dsp:cNvPr id="0" name=""/>
        <dsp:cNvSpPr/>
      </dsp:nvSpPr>
      <dsp:spPr>
        <a:xfrm rot="5400000">
          <a:off x="3790186" y="1684043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AC425-5DAC-40B2-BCE1-01A8EBD0E88F}">
      <dsp:nvSpPr>
        <dsp:cNvPr id="0" name=""/>
        <dsp:cNvSpPr/>
      </dsp:nvSpPr>
      <dsp:spPr>
        <a:xfrm>
          <a:off x="3682174" y="2005747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for Benefits:      SSI, Medicaid</a:t>
          </a:r>
          <a:endParaRPr lang="en-US" sz="1400" kern="1200" dirty="0"/>
        </a:p>
      </dsp:txBody>
      <dsp:txXfrm>
        <a:off x="3682174" y="2005747"/>
        <a:ext cx="972057" cy="852065"/>
      </dsp:txXfrm>
    </dsp:sp>
    <dsp:sp modelId="{C94912A0-B7B0-4CF2-8868-307717B88B47}">
      <dsp:nvSpPr>
        <dsp:cNvPr id="0" name=""/>
        <dsp:cNvSpPr/>
      </dsp:nvSpPr>
      <dsp:spPr>
        <a:xfrm>
          <a:off x="4470825" y="1604775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F6702-103B-46D5-91BE-D3ACD72222CE}">
      <dsp:nvSpPr>
        <dsp:cNvPr id="0" name=""/>
        <dsp:cNvSpPr/>
      </dsp:nvSpPr>
      <dsp:spPr>
        <a:xfrm rot="5400000">
          <a:off x="4980175" y="1389579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7F0A7-3E17-4A0E-BEB6-DB9255B1049F}">
      <dsp:nvSpPr>
        <dsp:cNvPr id="0" name=""/>
        <dsp:cNvSpPr/>
      </dsp:nvSpPr>
      <dsp:spPr>
        <a:xfrm>
          <a:off x="4872163" y="1711283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Explore Day Program,              DRS,                    SEP,                       College, Residential</a:t>
          </a:r>
          <a:endParaRPr lang="en-US" sz="1400" kern="1200" dirty="0"/>
        </a:p>
      </dsp:txBody>
      <dsp:txXfrm>
        <a:off x="4872163" y="1711283"/>
        <a:ext cx="972057" cy="852065"/>
      </dsp:txXfrm>
    </dsp:sp>
    <dsp:sp modelId="{9B4DB095-6B29-472B-AF0A-C9D49604AC57}">
      <dsp:nvSpPr>
        <dsp:cNvPr id="0" name=""/>
        <dsp:cNvSpPr/>
      </dsp:nvSpPr>
      <dsp:spPr>
        <a:xfrm>
          <a:off x="5660814" y="1310311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837B-777E-4E96-801E-C32A993D5FB0}">
      <dsp:nvSpPr>
        <dsp:cNvPr id="0" name=""/>
        <dsp:cNvSpPr/>
      </dsp:nvSpPr>
      <dsp:spPr>
        <a:xfrm rot="5400000">
          <a:off x="6158416" y="1004383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2F4CD-2EF0-48C4-9878-B3CC837C91EC}">
      <dsp:nvSpPr>
        <dsp:cNvPr id="0" name=""/>
        <dsp:cNvSpPr/>
      </dsp:nvSpPr>
      <dsp:spPr>
        <a:xfrm>
          <a:off x="6062152" y="1416819"/>
          <a:ext cx="972057" cy="852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Explore </a:t>
          </a:r>
          <a:r>
            <a:rPr lang="en-US" sz="1400" kern="1200" dirty="0" err="1" smtClean="0"/>
            <a:t>Transpor-tation</a:t>
          </a:r>
          <a:r>
            <a:rPr lang="en-US" sz="1400" kern="1200" dirty="0" smtClean="0"/>
            <a:t> ADA </a:t>
          </a:r>
          <a:r>
            <a:rPr lang="en-US" sz="1400" kern="1200" dirty="0" err="1" smtClean="0"/>
            <a:t>Paratransit</a:t>
          </a:r>
          <a:r>
            <a:rPr lang="en-US" sz="1400" kern="1200" dirty="0" smtClean="0"/>
            <a:t>, Reduced Fare, Dial-a-Ride</a:t>
          </a:r>
          <a:endParaRPr lang="en-US" sz="1400" kern="1200" dirty="0"/>
        </a:p>
      </dsp:txBody>
      <dsp:txXfrm>
        <a:off x="6062152" y="1416819"/>
        <a:ext cx="972057" cy="852065"/>
      </dsp:txXfrm>
    </dsp:sp>
    <dsp:sp modelId="{4C884829-64B6-4E53-BE80-576F7870A979}">
      <dsp:nvSpPr>
        <dsp:cNvPr id="0" name=""/>
        <dsp:cNvSpPr/>
      </dsp:nvSpPr>
      <dsp:spPr>
        <a:xfrm>
          <a:off x="6850802" y="1015847"/>
          <a:ext cx="183407" cy="18340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14B88-3D23-4FB8-8317-FA7510EBE93A}">
      <dsp:nvSpPr>
        <dsp:cNvPr id="0" name=""/>
        <dsp:cNvSpPr/>
      </dsp:nvSpPr>
      <dsp:spPr>
        <a:xfrm rot="5400000">
          <a:off x="7377616" y="417537"/>
          <a:ext cx="647068" cy="10767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10FDD-A20D-4A72-9FB3-74A362B1C608}">
      <dsp:nvSpPr>
        <dsp:cNvPr id="0" name=""/>
        <dsp:cNvSpPr/>
      </dsp:nvSpPr>
      <dsp:spPr>
        <a:xfrm>
          <a:off x="7252140" y="784758"/>
          <a:ext cx="972057" cy="1189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Participate in Health,         Fitness,                 Recreation,              Work,              Faith,                   Social,           Community</a:t>
          </a:r>
          <a:endParaRPr lang="en-US" sz="1400" kern="1200" dirty="0"/>
        </a:p>
      </dsp:txBody>
      <dsp:txXfrm>
        <a:off x="7252140" y="784758"/>
        <a:ext cx="972057" cy="1189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F9CD7-9874-4F8D-98BA-B0907DE81EF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E028F-6F66-49E3-B3C0-D50C75C43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724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E8CB22E-0DBA-4700-AE80-592908178EEC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F6AE1E4-F3C3-4E40-B548-58FDFD53B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0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783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356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AA6D3-68B6-4FAD-89A7-154C62C4A74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240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353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171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390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39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285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961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44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BF78A-2581-4CCF-B793-79E7766097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3496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99295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08947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843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BF78A-2581-4CCF-B793-79E77660971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BF78A-2581-4CCF-B793-79E77660971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0682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AA6D3-68B6-4FAD-89A7-154C62C4A74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973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63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AE1E4-F3C3-4E40-B548-58FDFD53BEE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57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80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13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68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901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656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20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302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211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00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955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807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14EC1-D61F-4DC7-96B1-0901626B3259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F471F-2C36-4131-A523-78DE0761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975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guin.org/adult_services/building_bridge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clearbrook.org/page.aspx?pid=37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a.gov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dhs.statel.il.us/page.asp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arcofil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earbrook.org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a.ed.gov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arcofil.org/" TargetMode="External"/><Relationship Id="rId5" Type="http://schemas.openxmlformats.org/officeDocument/2006/relationships/hyperlink" Target="http://www.ssa.gov/" TargetMode="External"/><Relationship Id="rId4" Type="http://schemas.openxmlformats.org/officeDocument/2006/relationships/hyperlink" Target="http://www.dhs.state.il.us/page.aspx?item=56772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schwartz@clearbrook.org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opiela@seguin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/>
            </a:r>
            <a:br>
              <a:rPr lang="en-US" sz="4800" dirty="0"/>
            </a:br>
            <a:endParaRPr lang="en-US" sz="4800" b="1" i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Connect To Community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9-11-15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8269" y="1554480"/>
            <a:ext cx="7772400" cy="13716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DeflateBottom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b="1" u="sng" dirty="0" smtClean="0"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00000"/>
                </a:solidFill>
              </a:rPr>
              <a:t>Building Bridges to the Future</a:t>
            </a:r>
            <a:endParaRPr lang="en-US" b="1" u="sng" dirty="0"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2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 Planning and IEP  </a:t>
            </a:r>
            <a:r>
              <a:rPr lang="en-US" sz="2800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en-US" sz="2800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 greater independence with management of health care needs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future community living options and how to budget for these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accessible transportation options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short and long term employment goals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leisure opportunities and connections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self-determination and self-advocacy skills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problem-solving, time, and stress management skills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5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9124500"/>
              </p:ext>
            </p:extLst>
          </p:nvPr>
        </p:nvGraphicFramePr>
        <p:xfrm>
          <a:off x="6096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>Transition Steps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endParaRPr lang="en-US" sz="2000" b="1" u="sng" dirty="0">
              <a:solidFill>
                <a:srgbClr val="C00000"/>
              </a:solidFill>
            </a:endParaRPr>
          </a:p>
        </p:txBody>
      </p:sp>
      <p:pic>
        <p:nvPicPr>
          <p:cNvPr id="7" name="Picture 6" descr="6a00e5538644e288340147e1321810970b-120wi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600" y="4343400"/>
            <a:ext cx="129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0880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1"/>
            <a:ext cx="73914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defRPr/>
            </a:pPr>
            <a:r>
              <a:rPr lang="en-US" sz="2800" b="1" u="sng" dirty="0" smtClean="0">
                <a:solidFill>
                  <a:srgbClr val="9900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Refer to Building Bridges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b="1" u="sng" dirty="0" smtClean="0">
                <a:solidFill>
                  <a:srgbClr val="9900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to the Future Transition Manual</a:t>
            </a:r>
          </a:p>
          <a:p>
            <a:pPr lvl="1">
              <a:lnSpc>
                <a:spcPct val="90000"/>
              </a:lnSpc>
              <a:defRPr/>
            </a:pPr>
            <a:endParaRPr lang="en-US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3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hlinkClick r:id="rId3"/>
              </a:rPr>
              <a:t>http</a:t>
            </a:r>
            <a:r>
              <a:rPr lang="en-US" sz="20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hlinkClick r:id="rId3"/>
              </a:rPr>
              <a:t>://www.seguin.org/adult_services/building_bridges.html</a:t>
            </a: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4"/>
            </a:endParaRPr>
          </a:p>
          <a:p>
            <a:pPr lvl="1">
              <a:lnSpc>
                <a:spcPct val="90000"/>
              </a:lnSpc>
              <a:defRPr/>
            </a:pP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hlinkClick r:id="rId4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hlinkClick r:id="rId4"/>
              </a:rPr>
              <a:t>http</a:t>
            </a:r>
            <a:r>
              <a:rPr lang="en-US" sz="20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hlinkClick r:id="rId4"/>
              </a:rPr>
              <a:t>://www.clearbrook.org/page.aspx?pid=373</a:t>
            </a:r>
            <a:endParaRPr lang="en-US" sz="20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990599"/>
            <a:ext cx="1589689" cy="212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8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Child Turns 18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Guardianship:  Does the individual have capacity to use good judgment, make decisions re: health, finances, well-being?  Consider Guardianship or Delegation of Rights for Educational Decisions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eligible for Supplemental Security Income (SSI)</a:t>
            </a:r>
          </a:p>
          <a:p>
            <a:pPr marL="0" indent="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 Medicaid is easier to obtain if SSI is already approved (apply at age 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51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267200"/>
            <a:ext cx="5983288" cy="1100139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Visualize a day in the life after age 22</a:t>
            </a:r>
            <a:endParaRPr lang="en-US" sz="36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Picture Placeholder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xmlns="" val="3378718559"/>
              </p:ext>
            </p:extLst>
          </p:nvPr>
        </p:nvGraphicFramePr>
        <p:xfrm>
          <a:off x="1447800" y="685800"/>
          <a:ext cx="5638800" cy="3276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2187"/>
                <a:gridCol w="586589"/>
                <a:gridCol w="712415"/>
                <a:gridCol w="712415"/>
                <a:gridCol w="937279"/>
                <a:gridCol w="704850"/>
                <a:gridCol w="540052"/>
                <a:gridCol w="713013"/>
              </a:tblGrid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Sunday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Monday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Tuesday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Wednesday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Thursday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Friday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Saturday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7:00  a.m.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8:00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9:00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10:00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11:00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12:00  pm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1:00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2: 00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3:00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4:00  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5:00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6:00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7:00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62" marR="62962" marT="0" marB="0"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367338"/>
            <a:ext cx="5678488" cy="103346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will the young adult spend his/her day 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4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Prepare for Transition ?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6544" y="990600"/>
            <a:ext cx="7239000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the student build a support network.  Attend Parent Transition/Resource Fairs at their school.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Help identify 2 lists: Strengths/Interests and Needs/Challenges.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Guardianship needed when my child reaches the age of majority (18)?</a:t>
            </a:r>
          </a:p>
          <a:p>
            <a:pPr marL="342900" indent="-342900">
              <a:buAutoNum type="arabicPeriod" startAt="3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 necessary documents to apply for SSI at age 18 and refer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www.ssa.gov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website.</a:t>
            </a:r>
          </a:p>
          <a:p>
            <a:pPr marL="342900" indent="-342900">
              <a:buAutoNum type="arabicPeriod" startAt="3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for Adult Medicaid at age 19.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www.dhs.statel.il.us/page.aspx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Tour Adult Service Provider resources in your area (day and/or residential, as appropriate).</a:t>
            </a:r>
          </a:p>
          <a:p>
            <a:pPr marL="342900" indent="-342900">
              <a:buAutoNum type="arabicPeriod" startAt="3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eriod" startAt="3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family network and connections with prospective employers at places the individual might like to work and/or volunteer</a:t>
            </a:r>
            <a:r>
              <a:rPr lang="en-US" dirty="0" smtClean="0"/>
              <a:t>.</a:t>
            </a:r>
          </a:p>
          <a:p>
            <a:pPr marL="342900" indent="-342900">
              <a:buAutoNum type="arabicPeriod" startAt="3"/>
            </a:pPr>
            <a:endParaRPr lang="en-US" dirty="0" smtClean="0"/>
          </a:p>
          <a:p>
            <a:pPr marL="342900" indent="-342900">
              <a:buAutoNum type="arabicPeriod" startAt="3"/>
            </a:pPr>
            <a:endParaRPr lang="en-US" dirty="0" smtClean="0"/>
          </a:p>
          <a:p>
            <a:pPr marL="342900" indent="-342900">
              <a:buAutoNum type="arabicPeriod" startAt="3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78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Transition Tips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is a process, not an event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age 18: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onsider if guardianship is appropriate, or get Delegation of Rights to make educational decisions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 to vote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for Social Security (SSI)  (keep copies of applications, in case needed for future) </a:t>
            </a:r>
          </a:p>
          <a:p>
            <a:pPr lvl="2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emphasize strengths when applying for SSI, emphasize how the disability limits him/her independence and/or  how support is needed in order to work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pply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adult Medicaid at 19.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571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Create Change</a:t>
            </a:r>
            <a:endParaRPr lang="en-US" b="1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Since 1865, large congregate settings dominated the country for over a century</a:t>
            </a:r>
          </a:p>
          <a:p>
            <a:pPr marL="0" indent="0">
              <a:buNone/>
            </a:pPr>
            <a:r>
              <a:rPr lang="en-US" dirty="0" smtClean="0"/>
              <a:t>	1972 Wyatt </a:t>
            </a:r>
            <a:r>
              <a:rPr lang="en-US" dirty="0" err="1" smtClean="0"/>
              <a:t>vs</a:t>
            </a:r>
            <a:r>
              <a:rPr lang="en-US" dirty="0" smtClean="0"/>
              <a:t> Stickney judge ruled for “least 	restrictive environment”</a:t>
            </a:r>
          </a:p>
          <a:p>
            <a:pPr marL="0" indent="0">
              <a:buNone/>
            </a:pPr>
            <a:r>
              <a:rPr lang="en-US" dirty="0" smtClean="0"/>
              <a:t>	1975 Public Education (PL 94-142 aka IDEA)</a:t>
            </a:r>
          </a:p>
          <a:p>
            <a:pPr marL="0" indent="0">
              <a:buNone/>
            </a:pPr>
            <a:r>
              <a:rPr lang="en-US" dirty="0" smtClean="0"/>
              <a:t>	1985 CILA </a:t>
            </a:r>
            <a:r>
              <a:rPr lang="en-US" sz="2400" dirty="0" smtClean="0"/>
              <a:t>(Community Integrated Living 	Arrangement)</a:t>
            </a:r>
            <a:r>
              <a:rPr lang="en-US" dirty="0" smtClean="0"/>
              <a:t>  open</a:t>
            </a:r>
          </a:p>
          <a:p>
            <a:pPr marL="0" indent="0">
              <a:buNone/>
            </a:pPr>
            <a:r>
              <a:rPr lang="en-US" dirty="0" smtClean="0"/>
              <a:t>	1990 ADA (Americans with Disabilities Act)passed</a:t>
            </a:r>
          </a:p>
          <a:p>
            <a:pPr marL="0" indent="0">
              <a:buNone/>
            </a:pPr>
            <a:r>
              <a:rPr lang="en-US" dirty="0" smtClean="0"/>
              <a:t>	2006 HCBS (Home and Community Based Services</a:t>
            </a:r>
          </a:p>
          <a:p>
            <a:pPr marL="0" indent="0">
              <a:buNone/>
            </a:pPr>
            <a:r>
              <a:rPr lang="en-US" dirty="0" smtClean="0"/>
              <a:t>	2011 </a:t>
            </a:r>
            <a:r>
              <a:rPr lang="en-US" dirty="0" err="1" smtClean="0"/>
              <a:t>Ligas</a:t>
            </a:r>
            <a:r>
              <a:rPr lang="en-US" dirty="0" smtClean="0"/>
              <a:t> Lawsuit (ability to live in a community 	setting)</a:t>
            </a:r>
          </a:p>
          <a:p>
            <a:pPr marL="0" indent="0">
              <a:buNone/>
            </a:pPr>
            <a:r>
              <a:rPr lang="en-US" dirty="0" smtClean="0"/>
              <a:t>	2014 ABLE Act (ability to save for future needs)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78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>Stay Informed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smtClean="0">
                <a:solidFill>
                  <a:srgbClr val="C00000"/>
                </a:solidFill>
              </a:rPr>
              <a:t>Advocate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smtClean="0">
                <a:solidFill>
                  <a:srgbClr val="C00000"/>
                </a:solidFill>
              </a:rPr>
              <a:t> Vote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001000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State budgetary constraints</a:t>
            </a:r>
          </a:p>
          <a:p>
            <a:r>
              <a:rPr lang="en-US" dirty="0" smtClean="0"/>
              <a:t>Allocation of resources</a:t>
            </a:r>
          </a:p>
          <a:p>
            <a:r>
              <a:rPr lang="en-US" dirty="0" smtClean="0"/>
              <a:t>Types of services available</a:t>
            </a:r>
          </a:p>
          <a:p>
            <a:r>
              <a:rPr lang="en-US" dirty="0" smtClean="0"/>
              <a:t>Regulatory considerations</a:t>
            </a:r>
          </a:p>
          <a:p>
            <a:endParaRPr lang="en-US" dirty="0"/>
          </a:p>
          <a:p>
            <a:r>
              <a:rPr lang="en-US" dirty="0" smtClean="0"/>
              <a:t>Visit your representatives</a:t>
            </a:r>
          </a:p>
          <a:p>
            <a:r>
              <a:rPr lang="en-US" dirty="0" smtClean="0"/>
              <a:t>Sign up for Action Alert e-mails: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Legislative Alerts </a:t>
            </a:r>
            <a:r>
              <a:rPr lang="en-US" dirty="0" smtClean="0">
                <a:hlinkClick r:id="rId3"/>
              </a:rPr>
              <a:t>www.thearcofil.org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	Calling All Friends </a:t>
            </a:r>
            <a:r>
              <a:rPr lang="en-US" dirty="0" smtClean="0">
                <a:hlinkClick r:id="rId4"/>
              </a:rPr>
              <a:t>www.clearbrook.org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60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>
                <a:solidFill>
                  <a:srgbClr val="C00000"/>
                </a:solidFill>
              </a:rPr>
              <a:t>Clearbrook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br>
              <a:rPr lang="en-US" b="1" u="sng" dirty="0" smtClean="0">
                <a:solidFill>
                  <a:srgbClr val="C00000"/>
                </a:solidFill>
              </a:rPr>
            </a:br>
            <a:r>
              <a:rPr lang="en-US" b="1" u="sng" dirty="0" smtClean="0">
                <a:solidFill>
                  <a:srgbClr val="C00000"/>
                </a:solidFill>
              </a:rPr>
              <a:t>Creating Opportunities</a:t>
            </a:r>
            <a:endParaRPr lang="en-US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1950’s </a:t>
            </a:r>
            <a:r>
              <a:rPr lang="en-US" dirty="0" err="1" smtClean="0"/>
              <a:t>Clearbrook</a:t>
            </a:r>
            <a:r>
              <a:rPr lang="en-US" dirty="0" smtClean="0"/>
              <a:t> incorporates (starting with 5 families, and a program in a barn in Rolling Meadows</a:t>
            </a:r>
          </a:p>
          <a:p>
            <a:r>
              <a:rPr lang="en-US" dirty="0" smtClean="0"/>
              <a:t>1960’s </a:t>
            </a:r>
            <a:r>
              <a:rPr lang="en-US" dirty="0" err="1" smtClean="0"/>
              <a:t>Clearbrook</a:t>
            </a:r>
            <a:r>
              <a:rPr lang="en-US" dirty="0" smtClean="0"/>
              <a:t> Rehab Vocational </a:t>
            </a:r>
            <a:r>
              <a:rPr lang="en-US" dirty="0" err="1" smtClean="0"/>
              <a:t>Ctr</a:t>
            </a:r>
            <a:r>
              <a:rPr lang="en-US" dirty="0" smtClean="0"/>
              <a:t> opens</a:t>
            </a:r>
          </a:p>
          <a:p>
            <a:r>
              <a:rPr lang="en-US" dirty="0" smtClean="0"/>
              <a:t>1970’s  Residential arrangements, CHILD therapy, DT</a:t>
            </a:r>
          </a:p>
          <a:p>
            <a:r>
              <a:rPr lang="en-US" dirty="0" smtClean="0"/>
              <a:t>1980’s  Commons 92 bed ICF, Supported Employment</a:t>
            </a:r>
          </a:p>
          <a:p>
            <a:r>
              <a:rPr lang="en-US" dirty="0" smtClean="0"/>
              <a:t>1990’s CFC, PAL, HBS</a:t>
            </a:r>
          </a:p>
          <a:p>
            <a:r>
              <a:rPr lang="en-US" dirty="0" smtClean="0"/>
              <a:t>2000’s  CAP, ACES</a:t>
            </a:r>
          </a:p>
          <a:p>
            <a:r>
              <a:rPr lang="en-US" dirty="0" smtClean="0"/>
              <a:t>2010-2014  CAP NS, CHOICE, PURSUIT  (over 7,000 families served)</a:t>
            </a:r>
          </a:p>
          <a:p>
            <a:r>
              <a:rPr lang="en-US" dirty="0" smtClean="0"/>
              <a:t>2015  Program expansion continues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9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76400"/>
          </a:xfrm>
        </p:spPr>
        <p:txBody>
          <a:bodyPr>
            <a:prstTxWarp prst="textDeflateBottom">
              <a:avLst/>
            </a:prstTxWarp>
          </a:bodyPr>
          <a:lstStyle/>
          <a:p>
            <a:pPr eaLnBrk="1" hangingPunct="1">
              <a:defRPr/>
            </a:pPr>
            <a:r>
              <a:rPr lang="en-US" b="1" u="sng" dirty="0"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00000"/>
                </a:solidFill>
                <a:ea typeface="+mj-ea"/>
                <a:cs typeface="+mj-cs"/>
              </a:rPr>
              <a:t>Building Bridges to the Future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-762000" y="5181600"/>
            <a:ext cx="105918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u="sng" dirty="0" smtClean="0">
                <a:solidFill>
                  <a:srgbClr val="800000"/>
                </a:solidFill>
              </a:rPr>
              <a:t>UCP Seguin Services</a:t>
            </a:r>
            <a:r>
              <a:rPr lang="en-US" sz="1800" b="1" dirty="0" smtClean="0">
                <a:solidFill>
                  <a:srgbClr val="800000"/>
                </a:solidFill>
              </a:rPr>
              <a:t>   </a:t>
            </a:r>
            <a:r>
              <a:rPr lang="en-US" sz="1800" b="1" dirty="0" smtClean="0">
                <a:solidFill>
                  <a:srgbClr val="000000"/>
                </a:solidFill>
              </a:rPr>
              <a:t>|</a:t>
            </a:r>
            <a:r>
              <a:rPr lang="en-US" sz="1800" b="1" dirty="0" smtClean="0">
                <a:solidFill>
                  <a:srgbClr val="898989"/>
                </a:solidFill>
              </a:rPr>
              <a:t>   </a:t>
            </a:r>
            <a:r>
              <a:rPr lang="en-US" sz="1800" b="1" u="sng" dirty="0" err="1" smtClean="0">
                <a:solidFill>
                  <a:schemeClr val="tx1"/>
                </a:solidFill>
              </a:rPr>
              <a:t>Clearbrook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</a:rPr>
              <a:t> |  </a:t>
            </a:r>
            <a:r>
              <a:rPr lang="en-US" sz="1800" b="1" u="sng" dirty="0" smtClean="0">
                <a:solidFill>
                  <a:srgbClr val="800000"/>
                </a:solidFill>
              </a:rPr>
              <a:t>Park Lawn</a:t>
            </a:r>
            <a:r>
              <a:rPr lang="en-US" sz="1800" b="1" dirty="0" smtClean="0">
                <a:solidFill>
                  <a:srgbClr val="800000"/>
                </a:solidFill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</a:rPr>
              <a:t>|</a:t>
            </a:r>
            <a:r>
              <a:rPr lang="en-US" sz="1800" b="1" dirty="0" smtClean="0">
                <a:solidFill>
                  <a:srgbClr val="898989"/>
                </a:solidFill>
              </a:rPr>
              <a:t>  </a:t>
            </a:r>
            <a:r>
              <a:rPr lang="en-US" sz="1800" b="1" u="sng" dirty="0" smtClean="0">
                <a:solidFill>
                  <a:schemeClr val="tx1"/>
                </a:solidFill>
              </a:rPr>
              <a:t>PACTT</a:t>
            </a:r>
            <a:r>
              <a:rPr lang="en-US" sz="1800" b="1" dirty="0" smtClean="0">
                <a:solidFill>
                  <a:srgbClr val="898989"/>
                </a:solidFill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</a:rPr>
              <a:t>|</a:t>
            </a:r>
            <a:r>
              <a:rPr lang="en-US" sz="1800" b="1" dirty="0" smtClean="0">
                <a:solidFill>
                  <a:srgbClr val="898989"/>
                </a:solidFill>
              </a:rPr>
              <a:t>  </a:t>
            </a:r>
            <a:r>
              <a:rPr lang="en-US" sz="1800" b="1" u="sng" dirty="0" err="1" smtClean="0">
                <a:solidFill>
                  <a:srgbClr val="800000"/>
                </a:solidFill>
              </a:rPr>
              <a:t>Elim</a:t>
            </a:r>
            <a:r>
              <a:rPr lang="en-US" sz="1800" b="1" u="sng" dirty="0" smtClean="0">
                <a:solidFill>
                  <a:srgbClr val="800000"/>
                </a:solidFill>
              </a:rPr>
              <a:t> Christian Services</a:t>
            </a:r>
            <a:r>
              <a:rPr lang="en-US" sz="2000" b="1" u="sng" dirty="0" smtClean="0">
                <a:solidFill>
                  <a:srgbClr val="800000"/>
                </a:solidFill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endParaRPr lang="en-US" sz="1800" b="1" u="sng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u="sng" dirty="0" smtClean="0">
                <a:solidFill>
                  <a:schemeClr val="tx1"/>
                </a:solidFill>
              </a:rPr>
              <a:t>Helping Hand  </a:t>
            </a:r>
            <a:r>
              <a:rPr lang="en-US" sz="1800" b="1" dirty="0" smtClean="0">
                <a:solidFill>
                  <a:schemeClr val="tx1"/>
                </a:solidFill>
              </a:rPr>
              <a:t>| </a:t>
            </a:r>
            <a:r>
              <a:rPr lang="en-US" sz="1800" b="1" u="sng" dirty="0" smtClean="0">
                <a:solidFill>
                  <a:srgbClr val="800000"/>
                </a:solidFill>
              </a:rPr>
              <a:t>Barbara Olson Center of Hope </a:t>
            </a:r>
            <a:r>
              <a:rPr lang="en-US" sz="1800" b="1" dirty="0" smtClean="0">
                <a:solidFill>
                  <a:schemeClr val="tx1"/>
                </a:solidFill>
              </a:rPr>
              <a:t>|</a:t>
            </a:r>
            <a:r>
              <a:rPr lang="en-US" sz="1800" b="1" u="sng" dirty="0" smtClean="0">
                <a:solidFill>
                  <a:schemeClr val="tx1"/>
                </a:solidFill>
              </a:rPr>
              <a:t>Countryside</a:t>
            </a:r>
            <a:r>
              <a:rPr lang="en-US" sz="1800" b="1" dirty="0" smtClean="0">
                <a:solidFill>
                  <a:schemeClr val="tx1"/>
                </a:solidFill>
              </a:rPr>
              <a:t> | </a:t>
            </a:r>
            <a:r>
              <a:rPr lang="en-US" sz="1800" b="1" u="sng" dirty="0" smtClean="0">
                <a:solidFill>
                  <a:srgbClr val="990000"/>
                </a:solidFill>
              </a:rPr>
              <a:t>Easter Seals</a:t>
            </a:r>
            <a:endParaRPr lang="en-US" sz="1800" u="sng" dirty="0" smtClean="0">
              <a:solidFill>
                <a:srgbClr val="990000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2052" name="Picture 12" descr="tes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0"/>
            <a:ext cx="78105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inus 5"/>
          <p:cNvSpPr>
            <a:spLocks noChangeArrowheads="1"/>
          </p:cNvSpPr>
          <p:nvPr/>
        </p:nvSpPr>
        <p:spPr bwMode="auto">
          <a:xfrm>
            <a:off x="457200" y="6172200"/>
            <a:ext cx="7848600" cy="152400"/>
          </a:xfrm>
          <a:custGeom>
            <a:avLst/>
            <a:gdLst>
              <a:gd name="T0" fmla="*/ 6808268 w 7848600"/>
              <a:gd name="T1" fmla="*/ 76200 h 152400"/>
              <a:gd name="T2" fmla="*/ 3924300 w 7848600"/>
              <a:gd name="T3" fmla="*/ 94122 h 152400"/>
              <a:gd name="T4" fmla="*/ 1040332 w 7848600"/>
              <a:gd name="T5" fmla="*/ 76200 h 152400"/>
              <a:gd name="T6" fmla="*/ 3924300 w 7848600"/>
              <a:gd name="T7" fmla="*/ 58278 h 152400"/>
              <a:gd name="T8" fmla="*/ 0 60000 65536"/>
              <a:gd name="T9" fmla="*/ 1 60000 65536"/>
              <a:gd name="T10" fmla="*/ 2 60000 65536"/>
              <a:gd name="T11" fmla="*/ 3 60000 65536"/>
              <a:gd name="T12" fmla="*/ 1040332 w 7848600"/>
              <a:gd name="T13" fmla="*/ 58278 h 152400"/>
              <a:gd name="T14" fmla="*/ 6808268 w 7848600"/>
              <a:gd name="T15" fmla="*/ 94122 h 152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8600" h="152400">
                <a:moveTo>
                  <a:pt x="1040332" y="58278"/>
                </a:moveTo>
                <a:lnTo>
                  <a:pt x="6808268" y="58278"/>
                </a:lnTo>
                <a:lnTo>
                  <a:pt x="6808268" y="94122"/>
                </a:lnTo>
                <a:lnTo>
                  <a:pt x="1040332" y="94122"/>
                </a:lnTo>
                <a:close/>
              </a:path>
            </a:pathLst>
          </a:custGeom>
          <a:solidFill>
            <a:srgbClr val="970A09"/>
          </a:solidFill>
          <a:ln w="57150" cap="rnd" cmpd="thickThin">
            <a:solidFill>
              <a:schemeClr val="tx1"/>
            </a:solidFill>
            <a:prstDash val="dashDot"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591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</a:rPr>
              <a:t>In Closing</a:t>
            </a:r>
            <a:r>
              <a:rPr lang="en-US" dirty="0" smtClean="0">
                <a:solidFill>
                  <a:srgbClr val="990000"/>
                </a:solidFill>
              </a:rPr>
              <a:t>…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“People have been known to achieve more as a result of working with others, than against them.”  </a:t>
            </a:r>
            <a:r>
              <a:rPr lang="en-US" sz="2400" dirty="0" smtClean="0"/>
              <a:t>Dr. Allan </a:t>
            </a:r>
            <a:r>
              <a:rPr lang="en-US" sz="2400" dirty="0" err="1" smtClean="0"/>
              <a:t>Fromme</a:t>
            </a:r>
            <a:r>
              <a:rPr lang="en-US" sz="2400" dirty="0" smtClean="0"/>
              <a:t>, Psychologist, Teacher, Writer</a:t>
            </a:r>
          </a:p>
          <a:p>
            <a:endParaRPr lang="en-US" sz="2400" dirty="0"/>
          </a:p>
          <a:p>
            <a:r>
              <a:rPr lang="en-US" dirty="0" smtClean="0"/>
              <a:t>“Many of us are more capable than some of us…but none of us is as capable as all of us!”  </a:t>
            </a:r>
            <a:r>
              <a:rPr lang="en-US" sz="2400" dirty="0" smtClean="0"/>
              <a:t>Tom Wilson, Actor, Writer, Musician, Painter, Voice-over Artist, Comedian, Podcaster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547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1" y="761999"/>
            <a:ext cx="7444674" cy="49543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6001434"/>
            <a:ext cx="7250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It’s not what you look at that matters. It’s what you see.</a:t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/>
              <a:t>					Henry David Thoreau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05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www.IDEA.ed.gov/</a:t>
            </a:r>
            <a:endParaRPr lang="en-US" dirty="0" smtClean="0"/>
          </a:p>
          <a:p>
            <a:endParaRPr lang="en-US" dirty="0" smtClean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www.dhs.state.il.us/page.aspx?item=56772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>
                <a:hlinkClick r:id="rId5"/>
              </a:rPr>
              <a:t>http://www.ssa.gov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>
                <a:hlinkClick r:id="rId6"/>
              </a:rPr>
              <a:t>www.thearcofil.org</a:t>
            </a:r>
            <a:r>
              <a:rPr lang="en-US" sz="2800" dirty="0"/>
              <a:t> 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95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Information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Michelle Schwartz, </a:t>
            </a: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Transition Outreach Specialist,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Clearbrook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  <a:hlinkClick r:id="rId3"/>
              </a:rPr>
              <a:t>mschwartz@clearbrook.org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847)385-5354</a:t>
            </a:r>
          </a:p>
          <a:p>
            <a:pPr marL="0" indent="0">
              <a:buNone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For More Information about 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Building Bridges to the Future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Lori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Opiela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Vice Pres. of Employment &amp; Day Services, UCP/Seguin Services</a:t>
            </a: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  <a:hlinkClick r:id="rId4"/>
              </a:rPr>
              <a:t>lopiela@seguin.org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 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708)222-4834</a:t>
            </a:r>
          </a:p>
          <a:p>
            <a:pPr marL="0" indent="0">
              <a:buNone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91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iStock_MoneyStrategy_400x300.png"/>
          <p:cNvPicPr>
            <a:picLocks noChangeAspect="1"/>
          </p:cNvPicPr>
          <p:nvPr/>
        </p:nvPicPr>
        <p:blipFill>
          <a:blip r:embed="rId3" cstate="print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prstTxWarp prst="textPlain">
              <a:avLst/>
            </a:prstTxWarp>
          </a:bodyPr>
          <a:lstStyle/>
          <a:p>
            <a:pPr eaLnBrk="1" hangingPunct="1">
              <a:defRPr/>
            </a:pPr>
            <a:r>
              <a:rPr lang="en-US" b="1" u="sng" dirty="0"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970A09"/>
                </a:solidFill>
              </a:rPr>
              <a:t>Building Bridges to The Future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457200" y="22558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 collaborative grant proposal developed by Intersect for Ability agencies.  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Funded initially by the Coleman Foundation. 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Collaborative grants submitted and awarded for the continuation of financial support.</a:t>
            </a:r>
          </a:p>
        </p:txBody>
      </p:sp>
      <p:sp>
        <p:nvSpPr>
          <p:cNvPr id="6" name="Minus 5"/>
          <p:cNvSpPr>
            <a:spLocks noChangeArrowheads="1"/>
          </p:cNvSpPr>
          <p:nvPr/>
        </p:nvSpPr>
        <p:spPr bwMode="auto">
          <a:xfrm>
            <a:off x="609600" y="5943600"/>
            <a:ext cx="7848600" cy="152400"/>
          </a:xfrm>
          <a:custGeom>
            <a:avLst/>
            <a:gdLst>
              <a:gd name="T0" fmla="*/ 6808268 w 7848600"/>
              <a:gd name="T1" fmla="*/ 76200 h 152400"/>
              <a:gd name="T2" fmla="*/ 3924300 w 7848600"/>
              <a:gd name="T3" fmla="*/ 94122 h 152400"/>
              <a:gd name="T4" fmla="*/ 1040332 w 7848600"/>
              <a:gd name="T5" fmla="*/ 76200 h 152400"/>
              <a:gd name="T6" fmla="*/ 3924300 w 7848600"/>
              <a:gd name="T7" fmla="*/ 58278 h 152400"/>
              <a:gd name="T8" fmla="*/ 0 60000 65536"/>
              <a:gd name="T9" fmla="*/ 1 60000 65536"/>
              <a:gd name="T10" fmla="*/ 2 60000 65536"/>
              <a:gd name="T11" fmla="*/ 3 60000 65536"/>
              <a:gd name="T12" fmla="*/ 1040332 w 7848600"/>
              <a:gd name="T13" fmla="*/ 58278 h 152400"/>
              <a:gd name="T14" fmla="*/ 6808268 w 7848600"/>
              <a:gd name="T15" fmla="*/ 94122 h 152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8600" h="152400">
                <a:moveTo>
                  <a:pt x="1040332" y="58278"/>
                </a:moveTo>
                <a:lnTo>
                  <a:pt x="6808268" y="58278"/>
                </a:lnTo>
                <a:lnTo>
                  <a:pt x="6808268" y="94122"/>
                </a:lnTo>
                <a:lnTo>
                  <a:pt x="1040332" y="94122"/>
                </a:lnTo>
                <a:close/>
              </a:path>
            </a:pathLst>
          </a:custGeom>
          <a:solidFill>
            <a:srgbClr val="970A09"/>
          </a:solidFill>
          <a:ln w="57150" cap="rnd" cmpd="thickThin">
            <a:solidFill>
              <a:schemeClr val="tx1"/>
            </a:solidFill>
            <a:prstDash val="dashDot"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68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73162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ln>
                  <a:solidFill>
                    <a:schemeClr val="tx1"/>
                  </a:solidFill>
                </a:ln>
                <a:solidFill>
                  <a:srgbClr val="970A09"/>
                </a:solidFill>
              </a:rPr>
              <a:t>Supports and Services Offered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228600" y="1366838"/>
            <a:ext cx="8229600" cy="47545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Attend IEP Transition Planning Meetings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Referral and Linkage </a:t>
            </a:r>
            <a:r>
              <a:rPr lang="en-US" sz="2400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ssistance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ISC/PAS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Legal Referrals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DRS Referral </a:t>
            </a:r>
            <a:r>
              <a:rPr lang="en-US" sz="20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ssistance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Transportation Resources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Recreation/Leisure  Resources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Advocacy/Support Groups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SSI </a:t>
            </a:r>
            <a:r>
              <a:rPr lang="en-US" sz="2400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pplication </a:t>
            </a:r>
            <a:r>
              <a:rPr lang="en-US" sz="2400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ssistance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Medicaid/SNAP </a:t>
            </a:r>
            <a:r>
              <a:rPr lang="en-US" sz="24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pplication </a:t>
            </a:r>
            <a:r>
              <a:rPr lang="en-US" sz="24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ssistance</a:t>
            </a:r>
            <a:endParaRPr lang="en-US" sz="24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Community </a:t>
            </a:r>
            <a:r>
              <a:rPr lang="en-US" sz="2400" dirty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Exploration </a:t>
            </a:r>
            <a:r>
              <a:rPr lang="en-US" sz="2400" dirty="0" smtClean="0">
                <a:solidFill>
                  <a:srgbClr val="970A09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Opportunities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Transition Experience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C000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Train the Professional In-Services</a:t>
            </a:r>
            <a:endParaRPr lang="en-US" sz="2400" dirty="0">
              <a:solidFill>
                <a:srgbClr val="C00000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8196" name="Picture 5" descr="6a00e5538644e288340147e1321810970b-120wi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722121"/>
            <a:ext cx="3176587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257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Individuals with Disabilities Education Act (IDEA)</a:t>
            </a:r>
            <a:endParaRPr lang="en-US" sz="3200" b="1" u="sng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purposes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include ensuring that all children with disabilities have available to them a free appropriate public education (FAPE) that emphasizes special education and related services designed to meet their unique needs and prepare them for further education, employment and independent living.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[34 CFR 300.1(a)] [20 U.S.C. 1400(d)(1)(A)]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738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rial Rounded MT Bold" pitchFamily="34" charset="0"/>
              </a:rPr>
              <a:t>What makes a </a:t>
            </a:r>
            <a:r>
              <a:rPr lang="en-US" dirty="0">
                <a:latin typeface="Arial Rounded MT Bold" pitchFamily="34" charset="0"/>
              </a:rPr>
              <a:t>s</a:t>
            </a:r>
            <a:r>
              <a:rPr lang="en-US" dirty="0" smtClean="0">
                <a:latin typeface="Arial Rounded MT Bold" pitchFamily="34" charset="0"/>
              </a:rPr>
              <a:t>uccessful Transition ?</a:t>
            </a:r>
            <a:endParaRPr lang="en-US" dirty="0">
              <a:latin typeface="Arial Rounded MT Bold" pitchFamily="34" charset="0"/>
            </a:endParaRPr>
          </a:p>
          <a:p>
            <a:endParaRPr lang="en-US" dirty="0" smtClean="0">
              <a:latin typeface="Arial Rounded MT Bold" pitchFamily="34" charset="0"/>
            </a:endParaRPr>
          </a:p>
          <a:p>
            <a:r>
              <a:rPr lang="en-US" dirty="0" smtClean="0">
                <a:latin typeface="Arial Rounded MT Bold" pitchFamily="34" charset="0"/>
              </a:rPr>
              <a:t>What  </a:t>
            </a:r>
            <a:r>
              <a:rPr lang="en-US" dirty="0">
                <a:latin typeface="Arial Rounded MT Bold" pitchFamily="34" charset="0"/>
              </a:rPr>
              <a:t>l</a:t>
            </a:r>
            <a:r>
              <a:rPr lang="en-US" dirty="0" smtClean="0">
                <a:latin typeface="Arial Rounded MT Bold" pitchFamily="34" charset="0"/>
              </a:rPr>
              <a:t>egal </a:t>
            </a:r>
            <a:r>
              <a:rPr lang="en-US" dirty="0">
                <a:latin typeface="Arial Rounded MT Bold" pitchFamily="34" charset="0"/>
              </a:rPr>
              <a:t>c</a:t>
            </a:r>
            <a:r>
              <a:rPr lang="en-US" dirty="0" smtClean="0">
                <a:latin typeface="Arial Rounded MT Bold" pitchFamily="34" charset="0"/>
              </a:rPr>
              <a:t>onsiderations: Guardianship, Special Needs Trusts  will assist a successful Transition?</a:t>
            </a:r>
            <a:endParaRPr lang="en-US" dirty="0">
              <a:latin typeface="Arial Rounded MT Bold" pitchFamily="34" charset="0"/>
            </a:endParaRPr>
          </a:p>
          <a:p>
            <a:endParaRPr lang="en-US" dirty="0">
              <a:latin typeface="Arial Rounded MT Bold" pitchFamily="34" charset="0"/>
            </a:endParaRPr>
          </a:p>
          <a:p>
            <a:r>
              <a:rPr lang="en-US" dirty="0" smtClean="0">
                <a:latin typeface="Arial Rounded MT Bold" pitchFamily="34" charset="0"/>
              </a:rPr>
              <a:t>What Benefits/Resources are available to assist with Transition ?</a:t>
            </a:r>
          </a:p>
          <a:p>
            <a:endParaRPr lang="en-US" dirty="0" smtClean="0">
              <a:latin typeface="Arial Rounded MT Bold" pitchFamily="34" charset="0"/>
            </a:endParaRPr>
          </a:p>
          <a:p>
            <a:r>
              <a:rPr lang="en-US" dirty="0" smtClean="0">
                <a:latin typeface="Arial Rounded MT Bold" pitchFamily="34" charset="0"/>
              </a:rPr>
              <a:t>What  Adult Day, Residential, Rehab Options are Available and What About Funding ?</a:t>
            </a:r>
          </a:p>
          <a:p>
            <a:pPr>
              <a:buNone/>
            </a:pPr>
            <a:r>
              <a:rPr lang="en-US" dirty="0">
                <a:latin typeface="Arial Rounded MT Bold" pitchFamily="34" charset="0"/>
              </a:rPr>
              <a:t> </a:t>
            </a:r>
          </a:p>
          <a:p>
            <a:r>
              <a:rPr lang="en-US" dirty="0" smtClean="0">
                <a:latin typeface="Arial Rounded MT Bold" pitchFamily="34" charset="0"/>
              </a:rPr>
              <a:t>How do I encourage Community Integration which will assist with Transition  ?</a:t>
            </a:r>
            <a:endParaRPr lang="en-US" dirty="0"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</a:rPr>
              <a:t>Transition Questions to Consider </a:t>
            </a:r>
            <a:endParaRPr lang="en-US" b="1" u="sng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88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Transition ?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term “transition services” means a coordinated set of activities for a child with a disability that: </a:t>
            </a:r>
            <a:b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designed to be within a results-oriented process, that is focused on improving the academic and functional achievement of the child with a disability to facilitate the child’s movement from school to post-school activities, including postsecondary education, vocational education, integrated employment (including supported employment); continuing and adult education, adult services, independent living, or community participation;</a:t>
            </a:r>
          </a:p>
          <a:p>
            <a: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based on the individual child’s needs, taking into account the child’s strengths, preferences, and interests; and</a:t>
            </a:r>
          </a:p>
          <a:p>
            <a: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Includes instruction, related services, community experiences, the development of employment and other post-school adult living objectives, and, if appropriate, acquisition of daily living skills and functional vocational evaluation.</a:t>
            </a:r>
            <a:br>
              <a:rPr lang="en-US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[34 CFR 300.43 (a)] [20 U.S.C. 1401(34)]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46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and Responsibilities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School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 and FAPE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Entitlement ages 3-21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attendance mandatory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Evaluations/assessments are provided through IEP identification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based on identified needs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Individualized Education Plans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Transportation provided by ISBE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Plans assist with linkages to adult service providers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 Service System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504 of Rehab Act and ADA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on eligibility and availability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for services to support goals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Consumer’s responsible for documentation of disability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Consumer’s advocate for services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Service (or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Plans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Transportation must be secured by consumer, where not available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Consumers must request  additional services and often locate providers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113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Goal of Transition ?</a:t>
            </a:r>
            <a:endParaRPr lang="en-US" b="1" u="sng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000" dirty="0" smtClean="0"/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and develop sustainable activities/routines that will move the young adult from his/her 22</a:t>
            </a:r>
            <a:r>
              <a:rPr lang="en-US" sz="26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birthday to help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him/her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a satisfying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life*.        </a:t>
            </a:r>
          </a:p>
          <a:p>
            <a:pPr marL="0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(*adapted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IL Autism Training and Technical Assistance Project IATTAP,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    Resource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 handout)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seamless transition is one where following the exit from school, scheduled activities commence that may include: paid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job, volunteer work, day programs,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vocational/day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training, memberships at health or fitness center,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exercise classes, social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clubs, household chores/responsibilities,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continued and new friendships/relationships, recreation/entertainment, leisure, religious/spiritual, financial assistance, medical services, residential services and supports are identified.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9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4362</TotalTime>
  <Words>1154</Words>
  <Application>Microsoft Office PowerPoint</Application>
  <PresentationFormat>On-screen Show (4:3)</PresentationFormat>
  <Paragraphs>328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</vt:lpstr>
      <vt:lpstr>Building Bridges to the Future</vt:lpstr>
      <vt:lpstr>Building Bridges to The Future</vt:lpstr>
      <vt:lpstr>Supports and Services Offered</vt:lpstr>
      <vt:lpstr>Individuals with Disabilities Education Act (IDEA)</vt:lpstr>
      <vt:lpstr>Transition Questions to Consider </vt:lpstr>
      <vt:lpstr>What is Transition ?</vt:lpstr>
      <vt:lpstr>Laws and Responsibilities</vt:lpstr>
      <vt:lpstr>What’s the Goal of Transition ?</vt:lpstr>
      <vt:lpstr>Transition Planning and IEP   </vt:lpstr>
      <vt:lpstr>Transition Steps </vt:lpstr>
      <vt:lpstr>Slide 12</vt:lpstr>
      <vt:lpstr>When Child Turns 18</vt:lpstr>
      <vt:lpstr>Visualize a day in the life after age 22</vt:lpstr>
      <vt:lpstr>How To Prepare for Transition ?</vt:lpstr>
      <vt:lpstr>Transition Tips</vt:lpstr>
      <vt:lpstr>Create Change</vt:lpstr>
      <vt:lpstr>Stay Informed Advocate  Vote</vt:lpstr>
      <vt:lpstr>Clearbrook  Creating Opportunities</vt:lpstr>
      <vt:lpstr>In Closing…</vt:lpstr>
      <vt:lpstr>Slide 21</vt:lpstr>
      <vt:lpstr>Resources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Bridges to the Future</dc:title>
  <dc:creator>Michelle Schwartz</dc:creator>
  <cp:lastModifiedBy>brian</cp:lastModifiedBy>
  <cp:revision>261</cp:revision>
  <cp:lastPrinted>2013-11-26T19:55:25Z</cp:lastPrinted>
  <dcterms:created xsi:type="dcterms:W3CDTF">2013-08-09T17:48:58Z</dcterms:created>
  <dcterms:modified xsi:type="dcterms:W3CDTF">2015-09-09T12:28:31Z</dcterms:modified>
</cp:coreProperties>
</file>