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19"/>
  </p:notesMasterIdLst>
  <p:sldIdLst>
    <p:sldId id="258" r:id="rId3"/>
    <p:sldId id="257" r:id="rId4"/>
    <p:sldId id="266" r:id="rId5"/>
    <p:sldId id="272" r:id="rId6"/>
    <p:sldId id="259" r:id="rId7"/>
    <p:sldId id="267" r:id="rId8"/>
    <p:sldId id="260" r:id="rId9"/>
    <p:sldId id="262" r:id="rId10"/>
    <p:sldId id="269" r:id="rId11"/>
    <p:sldId id="274" r:id="rId12"/>
    <p:sldId id="268" r:id="rId13"/>
    <p:sldId id="265" r:id="rId14"/>
    <p:sldId id="270" r:id="rId15"/>
    <p:sldId id="271" r:id="rId16"/>
    <p:sldId id="275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0401" autoAdjust="0"/>
  </p:normalViewPr>
  <p:slideViewPr>
    <p:cSldViewPr>
      <p:cViewPr>
        <p:scale>
          <a:sx n="50" d="100"/>
          <a:sy n="50" d="100"/>
        </p:scale>
        <p:origin x="-2748" y="-9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ndandrea\AppData\Local\Microsoft\Windows\Temporary%20Internet%20Files\Content.IE5\G5FCONNE\D211%20D214%20COMBINED%2014.15%20mid%20year%20pie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238D37"/>
              </a:solidFill>
            </c:spPr>
          </c:dPt>
          <c:dPt>
            <c:idx val="2"/>
            <c:spPr>
              <a:solidFill>
                <a:schemeClr val="tx2">
                  <a:lumMod val="75000"/>
                </a:schemeClr>
              </a:solidFill>
            </c:spPr>
          </c:dPt>
          <c:dPt>
            <c:idx val="3"/>
            <c:spPr>
              <a:solidFill>
                <a:schemeClr val="accent6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6"/>
            <c:spPr>
              <a:solidFill>
                <a:srgbClr val="EC1C93"/>
              </a:solidFill>
            </c:spPr>
          </c:dPt>
          <c:dPt>
            <c:idx val="7"/>
            <c:spPr>
              <a:solidFill>
                <a:srgbClr val="92D050"/>
              </a:solidFill>
            </c:spPr>
          </c:dPt>
          <c:dPt>
            <c:idx val="8"/>
            <c:spPr>
              <a:solidFill>
                <a:schemeClr val="accent1">
                  <a:lumMod val="40000"/>
                  <a:lumOff val="60000"/>
                </a:schemeClr>
              </a:solidFill>
            </c:spPr>
          </c:dPt>
          <c:dPt>
            <c:idx val="1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11"/>
            <c:spPr>
              <a:solidFill>
                <a:srgbClr val="0070C0"/>
              </a:solidFill>
            </c:spPr>
          </c:dPt>
          <c:dPt>
            <c:idx val="12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3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3.5229042839777014E-2"/>
                  <c:y val="3.7183070866141824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R</a:t>
                    </a:r>
                    <a:r>
                      <a:rPr lang="en-US"/>
                      <a:t>etail Sales   </a:t>
                    </a:r>
                  </a:p>
                  <a:p>
                    <a:r>
                      <a:rPr lang="en-US"/>
                      <a:t>(cashiers/stock clerks)
18%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1.1368421052631597E-2"/>
                  <c:y val="8.1859341445955663E-2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G</a:t>
                    </a:r>
                    <a:r>
                      <a:rPr lang="en-US"/>
                      <a:t>rocery </a:t>
                    </a:r>
                  </a:p>
                  <a:p>
                    <a:r>
                      <a:rPr lang="en-US"/>
                      <a:t>(utility clerk/stock)
18%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-0.16905359856333768"/>
                  <c:y val="-9.5899944325141299E-4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F</a:t>
                    </a:r>
                    <a:r>
                      <a:rPr lang="en-US"/>
                      <a:t>ood Service</a:t>
                    </a:r>
                  </a:p>
                  <a:p>
                    <a:r>
                      <a:rPr lang="en-US"/>
                      <a:t> (restaurant/fast food)
35%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2.2879541373117859E-2"/>
                  <c:y val="0.10872265966754165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C</a:t>
                    </a:r>
                    <a:r>
                      <a:rPr lang="en-US"/>
                      <a:t>ustodial/ Maintenance
5%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-2.1637380853709132E-2"/>
                  <c:y val="5.5410800922612032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-4.8461251554082103E-2"/>
                  <c:y val="-7.430406426469427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Theater/ Entertainment
3%</a:t>
                    </a:r>
                  </a:p>
                </c:rich>
              </c:tx>
              <c:showCatName val="1"/>
              <c:showPercent val="1"/>
            </c:dLbl>
            <c:dLbl>
              <c:idx val="6"/>
              <c:layout>
                <c:manualLayout>
                  <c:x val="-1.0756458074319663E-2"/>
                  <c:y val="-2.7534200270420799E-2"/>
                </c:manualLayout>
              </c:layout>
              <c:showCatName val="1"/>
              <c:showPercent val="1"/>
            </c:dLbl>
            <c:dLbl>
              <c:idx val="7"/>
              <c:layout>
                <c:manualLayout>
                  <c:x val="-8.2293410692084554E-2"/>
                  <c:y val="8.8878946949813332E-3"/>
                </c:manualLayout>
              </c:layout>
              <c:showCatName val="1"/>
              <c:showPercent val="1"/>
            </c:dLbl>
            <c:dLbl>
              <c:idx val="8"/>
              <c:layout>
                <c:manualLayout>
                  <c:x val="-3.4658792650918632E-2"/>
                  <c:y val="-1.0637874811103177E-3"/>
                </c:manualLayout>
              </c:layout>
              <c:showCatName val="1"/>
              <c:showPercent val="1"/>
            </c:dLbl>
            <c:dLbl>
              <c:idx val="9"/>
              <c:layout>
                <c:manualLayout>
                  <c:x val="2.8787401574803188E-2"/>
                  <c:y val="8.1086455102203302E-4"/>
                </c:manualLayout>
              </c:layout>
              <c:showCatName val="1"/>
              <c:showPercent val="1"/>
            </c:dLbl>
            <c:dLbl>
              <c:idx val="10"/>
              <c:layout>
                <c:manualLayout>
                  <c:x val="0.12403811592516453"/>
                  <c:y val="9.148537640848586E-3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A</a:t>
                    </a:r>
                    <a:r>
                      <a:rPr lang="en-US"/>
                      <a:t>nimal Care
&gt;1%</a:t>
                    </a:r>
                  </a:p>
                </c:rich>
              </c:tx>
              <c:showCatName val="1"/>
              <c:showPercent val="1"/>
            </c:dLbl>
            <c:dLbl>
              <c:idx val="11"/>
              <c:layout>
                <c:manualLayout>
                  <c:x val="-1.4787145012614338E-2"/>
                  <c:y val="-6.6726377952756044E-2"/>
                </c:manualLayout>
              </c:layout>
              <c:showCatName val="1"/>
              <c:showPercent val="1"/>
            </c:dLbl>
            <c:dLbl>
              <c:idx val="12"/>
              <c:layout>
                <c:manualLayout>
                  <c:x val="-2.1463015338753812E-2"/>
                  <c:y val="2.3734361329833802E-2"/>
                </c:manualLayout>
              </c:layout>
              <c:showCatName val="1"/>
              <c:showPercent val="1"/>
            </c:dLbl>
            <c:dLbl>
              <c:idx val="13"/>
              <c:layout>
                <c:manualLayout>
                  <c:x val="5.4949919467979624E-3"/>
                  <c:y val="1.4025590551181102E-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Sheet1!$A$1:$A$14</c:f>
              <c:strCache>
                <c:ptCount val="11"/>
                <c:pt idx="0">
                  <c:v>Retail Sales (cashiers/stock clerks)</c:v>
                </c:pt>
                <c:pt idx="1">
                  <c:v>Grocery (utility clerk/stock)</c:v>
                </c:pt>
                <c:pt idx="2">
                  <c:v>Food Service (restaurant/fast food)</c:v>
                </c:pt>
                <c:pt idx="3">
                  <c:v>Custodial/ Maintenance</c:v>
                </c:pt>
                <c:pt idx="4">
                  <c:v>Package Handler</c:v>
                </c:pt>
                <c:pt idx="5">
                  <c:v>Theatre/ Entertainment</c:v>
                </c:pt>
                <c:pt idx="6">
                  <c:v>Lifeguard</c:v>
                </c:pt>
                <c:pt idx="7">
                  <c:v>Recreation Aid/ Child Care</c:v>
                </c:pt>
                <c:pt idx="8">
                  <c:v>Automotive </c:v>
                </c:pt>
                <c:pt idx="9">
                  <c:v>Clerical</c:v>
                </c:pt>
                <c:pt idx="10">
                  <c:v>Animal Care</c:v>
                </c:pt>
              </c:strCache>
            </c:strRef>
          </c:cat>
          <c:val>
            <c:numRef>
              <c:f>Sheet1!$B$1:$B$14</c:f>
              <c:numCache>
                <c:formatCode>General</c:formatCode>
                <c:ptCount val="14"/>
                <c:pt idx="0">
                  <c:v>18</c:v>
                </c:pt>
                <c:pt idx="1">
                  <c:v>18</c:v>
                </c:pt>
                <c:pt idx="2">
                  <c:v>35</c:v>
                </c:pt>
                <c:pt idx="3">
                  <c:v>5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9</c:v>
                </c:pt>
                <c:pt idx="8">
                  <c:v>3</c:v>
                </c:pt>
                <c:pt idx="9">
                  <c:v>3</c:v>
                </c:pt>
                <c:pt idx="10">
                  <c:v>0.5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0.01552</cdr:x>
      <cdr:y>0.01771</cdr:y>
    </cdr:from>
    <cdr:to>
      <cdr:x>0.26765</cdr:x>
      <cdr:y>0.13854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501" y="161925"/>
          <a:ext cx="3095625" cy="1104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F5944-8C20-4EC5-ADE1-CDBC16125D83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A9FE1-0C26-4945-9E5C-33F3906584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745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1208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A9FE1-0C26-4945-9E5C-33F39065849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2EFBA2-9A85-4409-8D0D-18780C44A6C2}" type="datetimeFigureOut">
              <a:rPr lang="en-US" smtClean="0"/>
              <a:pPr/>
              <a:t>3/12/2015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9BC0C7-EC0B-4354-A578-BBC79E2A2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Division of Rehabilitation Services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 of Vocational Rehabilitation Services (VR), Secondary Transition Experience Program (STEP) and Home Services Program (HSP)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534" y="2224207"/>
            <a:ext cx="392126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Nancy D’Andrea</a:t>
            </a:r>
          </a:p>
          <a:p>
            <a:r>
              <a:rPr lang="en-US" dirty="0" smtClean="0"/>
              <a:t>NSSEO/DRS Transition Specialist</a:t>
            </a:r>
          </a:p>
          <a:p>
            <a:r>
              <a:rPr lang="en-US" dirty="0" smtClean="0"/>
              <a:t>STEP program</a:t>
            </a:r>
          </a:p>
          <a:p>
            <a:r>
              <a:rPr lang="en-US" dirty="0" smtClean="0"/>
              <a:t>High School District #211 Liaison</a:t>
            </a:r>
          </a:p>
          <a:p>
            <a:pPr algn="ctr"/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74534" y="3973830"/>
            <a:ext cx="392126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Greg Hill</a:t>
            </a:r>
          </a:p>
          <a:p>
            <a:r>
              <a:rPr lang="en-US" dirty="0" smtClean="0"/>
              <a:t>NSSEO/DRS Transition Specialist</a:t>
            </a:r>
          </a:p>
          <a:p>
            <a:r>
              <a:rPr lang="en-US" dirty="0" smtClean="0"/>
              <a:t>STEP program</a:t>
            </a:r>
          </a:p>
          <a:p>
            <a:r>
              <a:rPr lang="en-US" dirty="0" smtClean="0"/>
              <a:t>High School District #214 Liaison</a:t>
            </a:r>
          </a:p>
          <a:p>
            <a:pPr algn="ctr"/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224207"/>
            <a:ext cx="275107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Cindy Lilburn</a:t>
            </a:r>
          </a:p>
          <a:p>
            <a:r>
              <a:rPr lang="en-US" dirty="0" smtClean="0"/>
              <a:t>Arlington Heights DRS </a:t>
            </a:r>
          </a:p>
          <a:p>
            <a:r>
              <a:rPr lang="en-US" dirty="0" smtClean="0"/>
              <a:t>Supervisor</a:t>
            </a:r>
          </a:p>
          <a:p>
            <a:endParaRPr lang="en-US" sz="2000" dirty="0" smtClean="0"/>
          </a:p>
          <a:p>
            <a:pPr algn="ctr"/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953000" y="3973830"/>
            <a:ext cx="4184159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Karie</a:t>
            </a:r>
            <a:r>
              <a:rPr lang="en-US" sz="2800" dirty="0" smtClean="0"/>
              <a:t> Frazier</a:t>
            </a:r>
          </a:p>
          <a:p>
            <a:r>
              <a:rPr lang="en-US" dirty="0" smtClean="0"/>
              <a:t>Arlington Heights DRS</a:t>
            </a:r>
          </a:p>
          <a:p>
            <a:r>
              <a:rPr lang="en-US" dirty="0" smtClean="0"/>
              <a:t>Vocational Rehabilitation Counselor</a:t>
            </a:r>
          </a:p>
          <a:p>
            <a:r>
              <a:rPr lang="en-US" dirty="0" smtClean="0"/>
              <a:t>RCD , STEP and General VR</a:t>
            </a:r>
          </a:p>
          <a:p>
            <a:endParaRPr lang="en-US" sz="2000" dirty="0" smtClean="0"/>
          </a:p>
          <a:p>
            <a:pPr algn="ctr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55450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2133600" y="1676400"/>
          <a:ext cx="7239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676" y="1905000"/>
            <a:ext cx="2137124" cy="61555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700" dirty="0" smtClean="0"/>
              <a:t>153 Total Jobs</a:t>
            </a:r>
          </a:p>
          <a:p>
            <a:r>
              <a:rPr lang="en-US" sz="1700" dirty="0" smtClean="0"/>
              <a:t>130 Students Working</a:t>
            </a:r>
            <a:endParaRPr lang="en-US" sz="1700" dirty="0"/>
          </a:p>
        </p:txBody>
      </p:sp>
      <p:sp>
        <p:nvSpPr>
          <p:cNvPr id="8" name="TextBox 7"/>
          <p:cNvSpPr txBox="1"/>
          <p:nvPr/>
        </p:nvSpPr>
        <p:spPr>
          <a:xfrm>
            <a:off x="2319193" y="914400"/>
            <a:ext cx="4538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Districts 211/214 1</a:t>
            </a:r>
            <a:r>
              <a:rPr lang="en-US" sz="2000" b="1" baseline="30000" dirty="0" smtClean="0"/>
              <a:t>st</a:t>
            </a:r>
            <a:r>
              <a:rPr lang="en-US" sz="2000" b="1" dirty="0" smtClean="0"/>
              <a:t> Semester 2014-2015</a:t>
            </a:r>
            <a:endParaRPr lang="en-US" sz="20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11502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Where are our youth employed?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STEP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STEP is a specialized transition program, funded primarily through  DRS, in partnership with a high school district.</a:t>
            </a:r>
          </a:p>
          <a:p>
            <a:r>
              <a:rPr lang="en-US" dirty="0" smtClean="0"/>
              <a:t>In our immediate area, there are STEP programs in #211,#214,#220 and #207</a:t>
            </a:r>
          </a:p>
          <a:p>
            <a:r>
              <a:rPr lang="en-US" dirty="0" smtClean="0"/>
              <a:t>Goal is to identify students who can benefit from  vocational experiences, to gain and refine skills needed to have a smooth and successful transition to post high school.</a:t>
            </a:r>
          </a:p>
          <a:p>
            <a:r>
              <a:rPr lang="en-US" dirty="0" smtClean="0"/>
              <a:t>The  linkage to the Adult DRS is established early, so post high school services can be seamless</a:t>
            </a:r>
          </a:p>
          <a:p>
            <a:r>
              <a:rPr lang="en-US" dirty="0" smtClean="0"/>
              <a:t>Post HS Services can include (but are not limited to)  job placement, supported employment ( time limited), additional vocational assessment, assistance with accommodations and financial assistance for post secondary training.</a:t>
            </a:r>
          </a:p>
          <a:p>
            <a:r>
              <a:rPr lang="en-US" dirty="0" smtClean="0"/>
              <a:t>Parents and students as partners to the school staff and adult agency staff  is crucial to success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7620000" cy="5257800"/>
          </a:xfrm>
        </p:spPr>
        <p:txBody>
          <a:bodyPr>
            <a:noAutofit/>
          </a:bodyPr>
          <a:lstStyle/>
          <a:p>
            <a:r>
              <a:rPr lang="en-US" dirty="0" smtClean="0"/>
              <a:t>What now? </a:t>
            </a:r>
          </a:p>
          <a:p>
            <a:pPr lvl="1"/>
            <a:r>
              <a:rPr lang="en-US" dirty="0" smtClean="0"/>
              <a:t>College, Competitive Employment, Supported Employment, Customized Employment</a:t>
            </a:r>
          </a:p>
          <a:p>
            <a:r>
              <a:rPr lang="en-US" dirty="0" smtClean="0"/>
              <a:t>Guidelines for Linking to Adult DRS</a:t>
            </a:r>
          </a:p>
          <a:p>
            <a:pPr lvl="1"/>
            <a:r>
              <a:rPr lang="en-US" dirty="0" smtClean="0"/>
              <a:t>Determine level of need and service request</a:t>
            </a:r>
          </a:p>
          <a:p>
            <a:pPr lvl="1"/>
            <a:r>
              <a:rPr lang="en-US" dirty="0" smtClean="0"/>
              <a:t>Timeline for linkage and transfer of STEP customers ( college bound and SEP)</a:t>
            </a:r>
          </a:p>
          <a:p>
            <a:pPr lvl="1"/>
            <a:r>
              <a:rPr lang="en-US" dirty="0" smtClean="0"/>
              <a:t>Timeline for new referrals to Adult DRS</a:t>
            </a:r>
          </a:p>
          <a:p>
            <a:r>
              <a:rPr lang="en-US" dirty="0" smtClean="0"/>
              <a:t>Mandated services vs. Adult services</a:t>
            </a:r>
          </a:p>
        </p:txBody>
      </p:sp>
      <p:pic>
        <p:nvPicPr>
          <p:cNvPr id="2053" name="Picture 5" descr="C:\Users\dandrea\AppData\Local\Microsoft\Windows\Temporary Internet Files\Content.IE5\ZYWOVU37\MP910216311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Exiting High School and Special Education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Vocational Rehabilitation </a:t>
            </a:r>
            <a:br>
              <a:rPr lang="en-US" dirty="0" smtClean="0"/>
            </a:br>
            <a:r>
              <a:rPr lang="en-US" dirty="0" smtClean="0"/>
              <a:t>Linking with Adult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Referral, intake and eligibility</a:t>
            </a:r>
          </a:p>
          <a:p>
            <a:pPr lvl="1"/>
            <a:r>
              <a:rPr lang="en-US" dirty="0" smtClean="0"/>
              <a:t>Cases transferred from STEP (</a:t>
            </a:r>
            <a:r>
              <a:rPr lang="en-US" dirty="0" err="1" smtClean="0"/>
              <a:t>College,SEP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Newly referred cases and functional evaluation</a:t>
            </a:r>
          </a:p>
          <a:p>
            <a:r>
              <a:rPr lang="en-US" dirty="0" smtClean="0"/>
              <a:t>Service Request Determination</a:t>
            </a:r>
          </a:p>
          <a:p>
            <a:pPr lvl="1"/>
            <a:r>
              <a:rPr lang="en-US" dirty="0" smtClean="0"/>
              <a:t>Highly Individualized</a:t>
            </a:r>
          </a:p>
          <a:p>
            <a:pPr lvl="1"/>
            <a:r>
              <a:rPr lang="en-US" dirty="0" smtClean="0"/>
              <a:t>What is the goal and what are </a:t>
            </a:r>
            <a:r>
              <a:rPr lang="en-US" smtClean="0"/>
              <a:t>the services </a:t>
            </a:r>
            <a:r>
              <a:rPr lang="en-US" dirty="0" smtClean="0"/>
              <a:t>needed to achieve the goal</a:t>
            </a:r>
          </a:p>
          <a:p>
            <a:pPr lvl="1"/>
            <a:r>
              <a:rPr lang="en-US" dirty="0" smtClean="0"/>
              <a:t>Linkage to CRP and resources</a:t>
            </a:r>
          </a:p>
          <a:p>
            <a:r>
              <a:rPr lang="en-US" dirty="0" smtClean="0"/>
              <a:t>What is considered a successful outcome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 Services Program (HSP)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is it? A program designed to allow disabled individuals to remain in their homes and prevent institutionalization</a:t>
            </a:r>
          </a:p>
          <a:p>
            <a:r>
              <a:rPr lang="en-US" dirty="0" smtClean="0"/>
              <a:t>Referrals for HSP are made by contacting the local DRS office or completing a referral request on line</a:t>
            </a:r>
          </a:p>
          <a:p>
            <a:r>
              <a:rPr lang="en-US" dirty="0" smtClean="0"/>
              <a:t>Individuals must possess a severe disability  (Physical disability or TBI) and will be evaluated utilizing a “Determination of Need” assessment.</a:t>
            </a:r>
          </a:p>
          <a:p>
            <a:r>
              <a:rPr lang="en-US" dirty="0" smtClean="0"/>
              <a:t>Individuals must apply for Medicaid</a:t>
            </a:r>
          </a:p>
          <a:p>
            <a:r>
              <a:rPr lang="en-US" dirty="0" smtClean="0"/>
              <a:t>Individuals must meet residency requirements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 available through HSP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Personal Assistant (PA)Services</a:t>
            </a:r>
          </a:p>
          <a:p>
            <a:r>
              <a:rPr lang="en-US" dirty="0" smtClean="0"/>
              <a:t>Homemaker Services</a:t>
            </a:r>
          </a:p>
          <a:p>
            <a:r>
              <a:rPr lang="en-US" dirty="0" smtClean="0"/>
              <a:t>Maintenance Home Health Services</a:t>
            </a:r>
          </a:p>
          <a:p>
            <a:r>
              <a:rPr lang="en-US" dirty="0" smtClean="0"/>
              <a:t>Home Delivered Meals</a:t>
            </a:r>
          </a:p>
          <a:p>
            <a:r>
              <a:rPr lang="en-US" dirty="0" smtClean="0"/>
              <a:t>Electronic Home Response</a:t>
            </a:r>
          </a:p>
          <a:p>
            <a:r>
              <a:rPr lang="en-US" dirty="0" smtClean="0"/>
              <a:t>Assistant Equipment</a:t>
            </a:r>
          </a:p>
          <a:p>
            <a:r>
              <a:rPr lang="en-US" dirty="0" smtClean="0"/>
              <a:t>Environmental Modifications</a:t>
            </a:r>
          </a:p>
          <a:p>
            <a:r>
              <a:rPr lang="en-US" dirty="0" smtClean="0"/>
              <a:t>Respite Services</a:t>
            </a:r>
          </a:p>
          <a:p>
            <a:r>
              <a:rPr lang="en-US" dirty="0" smtClean="0"/>
              <a:t>Adult Day Care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DRS is the state lead agency in serving people with disabilities. The overarching goal is to provide services to assist the individual with obtaining education, employment and independent living</a:t>
            </a:r>
          </a:p>
          <a:p>
            <a:r>
              <a:rPr lang="en-US" sz="2400" dirty="0" smtClean="0"/>
              <a:t>Through the STEP programs and the Arlington Heights Adult DRS office, approximately  2000 customers received vocational rehabilitation services in 2014</a:t>
            </a:r>
          </a:p>
          <a:p>
            <a:r>
              <a:rPr lang="en-US" sz="2400" dirty="0" smtClean="0"/>
              <a:t>The HSP, through the Arlington Heights DRS office, served approximately  1500 customers in 2014</a:t>
            </a:r>
          </a:p>
          <a:p>
            <a:r>
              <a:rPr lang="en-US" sz="2400" dirty="0" smtClean="0"/>
              <a:t>QUESTIONS?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533399"/>
            <a:ext cx="50305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 of Human Services (DHS)*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16002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Division of Rehabilitation Services</a:t>
            </a:r>
          </a:p>
          <a:p>
            <a:pPr algn="ctr"/>
            <a:r>
              <a:rPr lang="en-US" b="1" dirty="0" smtClean="0"/>
              <a:t>(DRS)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05000" y="1600200"/>
            <a:ext cx="16100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Division of Developmental Disabilities</a:t>
            </a:r>
          </a:p>
          <a:p>
            <a:pPr algn="ctr"/>
            <a:r>
              <a:rPr lang="en-US" dirty="0" smtClean="0"/>
              <a:t>(DDD)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600200"/>
            <a:ext cx="16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Division of Family &amp; Community Support</a:t>
            </a:r>
          </a:p>
          <a:p>
            <a:pPr algn="ctr"/>
            <a:r>
              <a:rPr lang="en-US" dirty="0" smtClean="0"/>
              <a:t>(DCFS)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8800" y="16002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Division of Mental Health</a:t>
            </a:r>
          </a:p>
          <a:p>
            <a:pPr algn="ctr"/>
            <a:r>
              <a:rPr lang="en-US" dirty="0" smtClean="0"/>
              <a:t>(DMH)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91400" y="1600200"/>
            <a:ext cx="1600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Division of Alcoholism and Substance Abuse</a:t>
            </a:r>
          </a:p>
          <a:p>
            <a:pPr algn="ctr"/>
            <a:r>
              <a:rPr lang="en-US" dirty="0" smtClean="0"/>
              <a:t>(DASA)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62150" y="3810000"/>
            <a:ext cx="1562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Vocational Rehabilitation</a:t>
            </a:r>
            <a:endParaRPr lang="en-US" b="1" dirty="0"/>
          </a:p>
          <a:p>
            <a:pPr algn="ctr"/>
            <a:r>
              <a:rPr lang="en-US" b="1" dirty="0" smtClean="0"/>
              <a:t>(VR)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81400" y="3810000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Home Services Program</a:t>
            </a:r>
            <a:endParaRPr lang="en-US" b="1" dirty="0"/>
          </a:p>
          <a:p>
            <a:pPr algn="ctr"/>
            <a:r>
              <a:rPr lang="en-US" b="1" dirty="0" smtClean="0"/>
              <a:t>(HSP)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91200" y="3810000"/>
            <a:ext cx="16800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Bureau of Blind Services</a:t>
            </a:r>
            <a:endParaRPr lang="en-US" dirty="0"/>
          </a:p>
          <a:p>
            <a:pPr algn="ctr"/>
            <a:r>
              <a:rPr lang="en-US" dirty="0" smtClean="0"/>
              <a:t>(BBS)</a:t>
            </a:r>
            <a:endParaRPr lang="en-US" dirty="0"/>
          </a:p>
        </p:txBody>
      </p:sp>
      <p:cxnSp>
        <p:nvCxnSpPr>
          <p:cNvPr id="14" name="Straight Connector 13"/>
          <p:cNvCxnSpPr>
            <a:endCxn id="5" idx="2"/>
          </p:cNvCxnSpPr>
          <p:nvPr/>
        </p:nvCxnSpPr>
        <p:spPr>
          <a:xfrm flipV="1">
            <a:off x="3048000" y="2800529"/>
            <a:ext cx="1524000" cy="9332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 flipV="1">
            <a:off x="4572000" y="2800529"/>
            <a:ext cx="1524000" cy="9332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72000" y="2819400"/>
            <a:ext cx="72" cy="9332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676400" y="5200471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Secondary Transition Experience Program</a:t>
            </a:r>
          </a:p>
          <a:p>
            <a:pPr algn="ctr"/>
            <a:r>
              <a:rPr lang="en-US" b="1" dirty="0" smtClean="0"/>
              <a:t>(STEP)</a:t>
            </a:r>
            <a:endParaRPr lang="en-US" b="1" dirty="0"/>
          </a:p>
        </p:txBody>
      </p:sp>
      <p:cxnSp>
        <p:nvCxnSpPr>
          <p:cNvPr id="28" name="Straight Connector 27"/>
          <p:cNvCxnSpPr>
            <a:stCxn id="10" idx="2"/>
            <a:endCxn id="20" idx="0"/>
          </p:cNvCxnSpPr>
          <p:nvPr/>
        </p:nvCxnSpPr>
        <p:spPr>
          <a:xfrm>
            <a:off x="2743200" y="4733330"/>
            <a:ext cx="0" cy="4671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c 2"/>
          <p:cNvSpPr/>
          <p:nvPr/>
        </p:nvSpPr>
        <p:spPr>
          <a:xfrm>
            <a:off x="457200" y="1138535"/>
            <a:ext cx="8305800" cy="995065"/>
          </a:xfrm>
          <a:prstGeom prst="arc">
            <a:avLst>
              <a:gd name="adj1" fmla="val 10822430"/>
              <a:gd name="adj2" fmla="val 2155530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95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all of these acronyms?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001" y="4800600"/>
            <a:ext cx="6434564" cy="14066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Cheat sheet provided</a:t>
            </a:r>
          </a:p>
          <a:p>
            <a:r>
              <a:rPr lang="en-US" dirty="0" smtClean="0"/>
              <a:t>Focusing on DRS, VR, STEP, and HSP in this session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20402720">
            <a:off x="2324871" y="2048185"/>
            <a:ext cx="635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IEP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7738625">
            <a:off x="4368167" y="1580312"/>
            <a:ext cx="556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LD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rot="20491827">
            <a:off x="3200400" y="2910041"/>
            <a:ext cx="5950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PH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862280" y="1580312"/>
            <a:ext cx="495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710909" y="3072691"/>
            <a:ext cx="6559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BIP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 rot="21023188">
            <a:off x="4807162" y="2126135"/>
            <a:ext cx="874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IDEA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 rot="19843629">
            <a:off x="5925926" y="2261311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ED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rot="928628">
            <a:off x="1818768" y="2964335"/>
            <a:ext cx="4780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VI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 rot="20541103">
            <a:off x="3332615" y="1494372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HI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 rot="2393467">
            <a:off x="3462126" y="2234678"/>
            <a:ext cx="8354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ADD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2226615">
            <a:off x="5485567" y="1416026"/>
            <a:ext cx="10599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ADHD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51899" y="3072691"/>
            <a:ext cx="5397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AT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6838988" y="2699886"/>
            <a:ext cx="795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DHS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20893975">
            <a:off x="717138" y="3748564"/>
            <a:ext cx="76181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DRS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041017">
            <a:off x="1401579" y="2166098"/>
            <a:ext cx="583814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VR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 rot="18859895">
            <a:off x="4736905" y="2951115"/>
            <a:ext cx="882742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</a:rPr>
              <a:t>STEP</a:t>
            </a:r>
            <a:endParaRPr lang="en-US" sz="2800" dirty="0">
              <a:solidFill>
                <a:srgbClr val="00009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30636" y="3421535"/>
            <a:ext cx="6270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DD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 rot="18773662">
            <a:off x="5961716" y="3912183"/>
            <a:ext cx="809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CAU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1261528">
            <a:off x="7793097" y="2718738"/>
            <a:ext cx="998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PUNS</a:t>
            </a:r>
            <a:endParaRPr lang="en-US" sz="2800" dirty="0"/>
          </a:p>
        </p:txBody>
      </p:sp>
      <p:sp>
        <p:nvSpPr>
          <p:cNvPr id="25" name="TextBox 24"/>
          <p:cNvSpPr txBox="1"/>
          <p:nvPr/>
        </p:nvSpPr>
        <p:spPr>
          <a:xfrm rot="20127740">
            <a:off x="7769004" y="1629548"/>
            <a:ext cx="717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PAS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64362" y="3732687"/>
            <a:ext cx="960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</a:rPr>
              <a:t>CHBS</a:t>
            </a:r>
            <a:endParaRPr lang="en-US" sz="2800" dirty="0">
              <a:solidFill>
                <a:srgbClr val="000099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 rot="1379145">
            <a:off x="1835794" y="3766124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AHBS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 rot="2236007">
            <a:off x="3523219" y="3879288"/>
            <a:ext cx="824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CILA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05645" y="2811081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</a:rPr>
              <a:t>SSI</a:t>
            </a:r>
            <a:endParaRPr lang="en-US" sz="2800" dirty="0">
              <a:solidFill>
                <a:srgbClr val="000099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0895" y="2811081"/>
            <a:ext cx="858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</a:rPr>
              <a:t>TTW</a:t>
            </a:r>
            <a:endParaRPr lang="en-US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09000" y="1629548"/>
            <a:ext cx="961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WIPA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61984" y="3912446"/>
            <a:ext cx="1678398" cy="126719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6781800" y="1905000"/>
            <a:ext cx="760144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99"/>
                </a:solidFill>
              </a:rPr>
              <a:t>HSP</a:t>
            </a:r>
            <a:endParaRPr lang="en-US" sz="2800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Vocational Rehabilitation</a:t>
            </a:r>
            <a:br>
              <a:rPr lang="en-US" dirty="0" smtClean="0"/>
            </a:br>
            <a:r>
              <a:rPr lang="en-US" dirty="0" smtClean="0"/>
              <a:t>GOAL is EMPLOYMENT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654314"/>
            <a:ext cx="28333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Employment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4341674"/>
            <a:ext cx="1559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College</a:t>
            </a:r>
            <a:endParaRPr 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3462382" y="4341674"/>
            <a:ext cx="2164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Job</a:t>
            </a:r>
          </a:p>
          <a:p>
            <a:pPr algn="ctr"/>
            <a:r>
              <a:rPr lang="en-US" sz="3600" dirty="0" smtClean="0"/>
              <a:t>Placement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6153259" y="4341674"/>
            <a:ext cx="283834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Supported</a:t>
            </a:r>
          </a:p>
          <a:p>
            <a:r>
              <a:rPr lang="en-US" sz="3600" dirty="0" smtClean="0"/>
              <a:t>Employment</a:t>
            </a:r>
          </a:p>
          <a:p>
            <a:r>
              <a:rPr lang="en-US" sz="3600" dirty="0" smtClean="0"/>
              <a:t>Program (SEP)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95800" y="2438400"/>
            <a:ext cx="45070" cy="16764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/>
          <p:cNvSpPr/>
          <p:nvPr/>
        </p:nvSpPr>
        <p:spPr>
          <a:xfrm rot="19458771">
            <a:off x="1793232" y="3099185"/>
            <a:ext cx="3268187" cy="680335"/>
          </a:xfrm>
          <a:prstGeom prst="arc">
            <a:avLst>
              <a:gd name="adj1" fmla="val 10952826"/>
              <a:gd name="adj2" fmla="val 21181660"/>
            </a:avLst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Arc 10"/>
          <p:cNvSpPr/>
          <p:nvPr/>
        </p:nvSpPr>
        <p:spPr>
          <a:xfrm rot="2141229" flipH="1">
            <a:off x="3930181" y="3099185"/>
            <a:ext cx="3268187" cy="680335"/>
          </a:xfrm>
          <a:prstGeom prst="arc">
            <a:avLst>
              <a:gd name="adj1" fmla="val 10952826"/>
              <a:gd name="adj2" fmla="val 21181660"/>
            </a:avLst>
          </a:prstGeom>
          <a:ln w="76200"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r>
              <a:rPr lang="en-US" baseline="0" dirty="0" smtClean="0"/>
              <a:t> of DRS/STEP Program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1"/>
            <a:r>
              <a:rPr lang="en-US" sz="4400" dirty="0" smtClean="0"/>
              <a:t>STEP and Transition Specialist Grant</a:t>
            </a:r>
          </a:p>
          <a:p>
            <a:pPr lvl="2"/>
            <a:r>
              <a:rPr lang="en-US" sz="4400" dirty="0" smtClean="0"/>
              <a:t>40 year grant partnership </a:t>
            </a:r>
          </a:p>
          <a:p>
            <a:pPr lvl="2"/>
            <a:r>
              <a:rPr lang="en-US" sz="4400" dirty="0" smtClean="0"/>
              <a:t>Administered through NSSEO for both H.S. District #211 and H.S. District #214</a:t>
            </a:r>
          </a:p>
          <a:p>
            <a:pPr lvl="2"/>
            <a:r>
              <a:rPr lang="en-US" sz="4400" dirty="0" smtClean="0"/>
              <a:t>Serves between 450-500 students per year</a:t>
            </a:r>
          </a:p>
          <a:p>
            <a:pPr lvl="1"/>
            <a:r>
              <a:rPr lang="en-US" sz="4400" dirty="0" smtClean="0"/>
              <a:t>Melding of Educational World and Adult Services</a:t>
            </a:r>
          </a:p>
          <a:p>
            <a:pPr lvl="1"/>
            <a:r>
              <a:rPr lang="en-US" sz="4400" dirty="0" smtClean="0"/>
              <a:t>Purpose and Goals</a:t>
            </a:r>
          </a:p>
          <a:p>
            <a:pPr lvl="2"/>
            <a:r>
              <a:rPr lang="en-US" sz="4400" dirty="0" smtClean="0"/>
              <a:t>Prepare students for the transition to employment and community </a:t>
            </a:r>
          </a:p>
          <a:p>
            <a:pPr lvl="2"/>
            <a:r>
              <a:rPr lang="en-US" sz="4400" dirty="0" smtClean="0"/>
              <a:t>Services may include, but are not limited to: Vocational Guidance and counseling, information and referral, opportunities for career exploration, job training and placement, supported employment, follow-up services and coordination of post secondary services</a:t>
            </a:r>
          </a:p>
          <a:p>
            <a:pPr lvl="1"/>
            <a:r>
              <a:rPr lang="en-US" sz="4400" dirty="0" smtClean="0"/>
              <a:t>Eligibility and Program Specifics/Referrals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Transition Specialist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Become a part of the transition team within the school district</a:t>
            </a:r>
          </a:p>
          <a:p>
            <a:r>
              <a:rPr lang="en-US" dirty="0" smtClean="0"/>
              <a:t>Participate in IEP </a:t>
            </a:r>
            <a:r>
              <a:rPr lang="en-US" dirty="0" err="1" smtClean="0"/>
              <a:t>staffings</a:t>
            </a:r>
            <a:r>
              <a:rPr lang="en-US" dirty="0" smtClean="0"/>
              <a:t>, provide resources and consultation to staff and families</a:t>
            </a:r>
          </a:p>
          <a:p>
            <a:r>
              <a:rPr lang="en-US" dirty="0" smtClean="0"/>
              <a:t>Provide input on planning and coordination of services</a:t>
            </a:r>
          </a:p>
          <a:p>
            <a:r>
              <a:rPr lang="en-US" dirty="0" smtClean="0"/>
              <a:t>Identify appropriate work experiences and level of service needs and facilitate services</a:t>
            </a:r>
          </a:p>
          <a:p>
            <a:r>
              <a:rPr lang="en-US" dirty="0" smtClean="0"/>
              <a:t>Monitor student performance</a:t>
            </a:r>
          </a:p>
          <a:p>
            <a:r>
              <a:rPr lang="en-US" dirty="0" smtClean="0"/>
              <a:t>Plan for linkage to post high school programs and services</a:t>
            </a:r>
          </a:p>
          <a:p>
            <a:r>
              <a:rPr lang="en-US" dirty="0" smtClean="0"/>
              <a:t>Coordinate those post high school services</a:t>
            </a:r>
          </a:p>
          <a:p>
            <a:r>
              <a:rPr lang="en-US" dirty="0" smtClean="0"/>
              <a:t>Liaison to the Adult DRS office and counselors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H.S. District #211 &amp; #214 STEP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Provides vocational exposure, work experience, training and extended on the job evaluations</a:t>
            </a:r>
          </a:p>
          <a:p>
            <a:r>
              <a:rPr lang="en-US" dirty="0" smtClean="0"/>
              <a:t>Focus on developing appropriate work behaviors, attitudes and skill development</a:t>
            </a:r>
          </a:p>
          <a:p>
            <a:r>
              <a:rPr lang="en-US" dirty="0" smtClean="0"/>
              <a:t>Supported work experiences, pre-internships, internships and job placement</a:t>
            </a:r>
          </a:p>
          <a:p>
            <a:r>
              <a:rPr lang="en-US" dirty="0" smtClean="0"/>
              <a:t>Role of the job coach and job placement specialist</a:t>
            </a:r>
          </a:p>
          <a:p>
            <a:r>
              <a:rPr lang="en-US" dirty="0" smtClean="0"/>
              <a:t>Quarterly evaluations</a:t>
            </a:r>
          </a:p>
          <a:p>
            <a:r>
              <a:rPr lang="en-US" dirty="0" smtClean="0"/>
              <a:t>Employment data and statistics</a:t>
            </a:r>
          </a:p>
          <a:p>
            <a:pPr lvl="1"/>
            <a:r>
              <a:rPr lang="en-US" dirty="0" smtClean="0"/>
              <a:t>Department of Labor employment rates for youth with disabilities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Partnership with H.S. District #211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86600" y="1295400"/>
            <a:ext cx="737080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Where are some of the work training sites?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081748"/>
            <a:ext cx="8915400" cy="3785652"/>
          </a:xfrm>
          <a:prstGeom prst="rect">
            <a:avLst/>
          </a:prstGeom>
          <a:noFill/>
        </p:spPr>
        <p:txBody>
          <a:bodyPr wrap="square" numCol="3" spcCol="91440" rtlCol="0">
            <a:spAutoFit/>
          </a:bodyPr>
          <a:lstStyle/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Good Shepherd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Buehler YMCA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Harper College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Walgreens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TJ Maxx/</a:t>
            </a:r>
            <a:r>
              <a:rPr lang="en-US" sz="2000" dirty="0" err="1" smtClean="0"/>
              <a:t>HomeGoods</a:t>
            </a:r>
            <a:endParaRPr lang="en-US" sz="2000" dirty="0" smtClean="0"/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Renaissance Hotel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Holiday Inn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Nordstrom Rack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Lifetime Fitness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Campanelli</a:t>
            </a:r>
            <a:r>
              <a:rPr lang="en-US" sz="2000" dirty="0" smtClean="0"/>
              <a:t> YMCA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Learning Loft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Richeleiu</a:t>
            </a:r>
            <a:r>
              <a:rPr lang="en-US" sz="2000" dirty="0" smtClean="0"/>
              <a:t> Hardware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GFS Marketplace SAVERS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Willow Care Center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Transition Industries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Countryside Association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Rosewood Care Center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Eworks</a:t>
            </a:r>
            <a:endParaRPr lang="en-US" sz="2000" dirty="0" smtClean="0"/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IKEA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Cintas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Subway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 Partnership with H.S. District #214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86600" y="1371600"/>
            <a:ext cx="737080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Where are some of the work training sites?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2057400"/>
            <a:ext cx="7239000" cy="4191000"/>
          </a:xfrm>
          <a:prstGeom prst="rect">
            <a:avLst/>
          </a:prstGeom>
          <a:noFill/>
        </p:spPr>
        <p:txBody>
          <a:bodyPr wrap="square" numCol="2" spcCol="182880" rtlCol="0">
            <a:spAutoFit/>
          </a:bodyPr>
          <a:lstStyle/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Caputos</a:t>
            </a:r>
            <a:endParaRPr lang="en-US" sz="2000" dirty="0" smtClean="0"/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Dakota K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Elk Grove Park District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Eworks</a:t>
            </a:r>
            <a:endParaRPr lang="en-US" sz="2000" dirty="0" smtClean="0"/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Family Video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Fitness 19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Flower Garden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Future Automotive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Garden Fresh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Glamour Salon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Hoskins Chevrolet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Prospect Heights Park District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Walgreens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IKEA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err="1" smtClean="0"/>
              <a:t>LaQuinta</a:t>
            </a:r>
            <a:endParaRPr lang="en-US" sz="2000" dirty="0" smtClean="0"/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Marriott</a:t>
            </a:r>
          </a:p>
          <a:p>
            <a:pPr marL="228600" indent="-2286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000" dirty="0" smtClean="0"/>
              <a:t>TJ Maxx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1025</Words>
  <Application>Microsoft Office PowerPoint</Application>
  <PresentationFormat>On-screen Show (4:3)</PresentationFormat>
  <Paragraphs>216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Concourse</vt:lpstr>
      <vt:lpstr>Division of Rehabilitation Services Discussion of Vocational Rehabilitation Services (VR), Secondary Transition Experience Program (STEP) and Home Services Program (HSP)</vt:lpstr>
      <vt:lpstr>Slide 2</vt:lpstr>
      <vt:lpstr>What are all of these acronyms?</vt:lpstr>
      <vt:lpstr>Vocational Rehabilitation GOAL is EMPLOYMENT</vt:lpstr>
      <vt:lpstr>Overview of DRS/STEP Program</vt:lpstr>
      <vt:lpstr>Role of Transition Specialist</vt:lpstr>
      <vt:lpstr>H.S. District #211 &amp; #214 STEP Program</vt:lpstr>
      <vt:lpstr>In Partnership with H.S. District #211</vt:lpstr>
      <vt:lpstr>In Partnership with H.S. District #214</vt:lpstr>
      <vt:lpstr>Slide 10</vt:lpstr>
      <vt:lpstr>Summary of STEP</vt:lpstr>
      <vt:lpstr>Exiting High School and Special Education</vt:lpstr>
      <vt:lpstr>Vocational Rehabilitation  Linking with Adult Services</vt:lpstr>
      <vt:lpstr>Home Services Program (HSP)</vt:lpstr>
      <vt:lpstr>Services available through HSP</vt:lpstr>
      <vt:lpstr>RECAP</vt:lpstr>
    </vt:vector>
  </TitlesOfParts>
  <Company>Great Spaces Home Improvement,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 D'Andrea</dc:creator>
  <cp:lastModifiedBy>brian</cp:lastModifiedBy>
  <cp:revision>156</cp:revision>
  <dcterms:created xsi:type="dcterms:W3CDTF">2014-04-25T00:22:15Z</dcterms:created>
  <dcterms:modified xsi:type="dcterms:W3CDTF">2015-03-12T13:23:12Z</dcterms:modified>
</cp:coreProperties>
</file>