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notesSlides/notesSlide4.xml" ContentType="application/vnd.openxmlformats-officedocument.presentationml.notesSlid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92" r:id="rId3"/>
    <p:sldId id="296" r:id="rId4"/>
    <p:sldId id="306" r:id="rId5"/>
    <p:sldId id="347" r:id="rId6"/>
    <p:sldId id="310" r:id="rId7"/>
    <p:sldId id="312" r:id="rId8"/>
    <p:sldId id="324" r:id="rId9"/>
    <p:sldId id="327" r:id="rId10"/>
    <p:sldId id="329" r:id="rId11"/>
    <p:sldId id="331" r:id="rId12"/>
    <p:sldId id="257" r:id="rId13"/>
    <p:sldId id="261" r:id="rId14"/>
    <p:sldId id="268" r:id="rId15"/>
    <p:sldId id="259" r:id="rId16"/>
    <p:sldId id="332" r:id="rId17"/>
    <p:sldId id="333" r:id="rId18"/>
    <p:sldId id="266" r:id="rId19"/>
    <p:sldId id="286" r:id="rId20"/>
    <p:sldId id="344" r:id="rId21"/>
    <p:sldId id="337" r:id="rId22"/>
    <p:sldId id="270" r:id="rId23"/>
    <p:sldId id="271" r:id="rId24"/>
    <p:sldId id="272" r:id="rId25"/>
    <p:sldId id="273" r:id="rId26"/>
    <p:sldId id="275" r:id="rId27"/>
    <p:sldId id="274" r:id="rId28"/>
    <p:sldId id="281" r:id="rId29"/>
    <p:sldId id="282" r:id="rId30"/>
    <p:sldId id="283" r:id="rId31"/>
    <p:sldId id="284" r:id="rId32"/>
    <p:sldId id="285" r:id="rId33"/>
    <p:sldId id="345" r:id="rId34"/>
    <p:sldId id="276" r:id="rId35"/>
    <p:sldId id="341" r:id="rId36"/>
    <p:sldId id="340" r:id="rId37"/>
    <p:sldId id="342" r:id="rId38"/>
    <p:sldId id="346" r:id="rId39"/>
    <p:sldId id="348" r:id="rId40"/>
    <p:sldId id="343"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9" autoAdjust="0"/>
    <p:restoredTop sz="93255" autoAdjust="0"/>
  </p:normalViewPr>
  <p:slideViewPr>
    <p:cSldViewPr>
      <p:cViewPr>
        <p:scale>
          <a:sx n="90" d="100"/>
          <a:sy n="90" d="100"/>
        </p:scale>
        <p:origin x="-1608" y="-444"/>
      </p:cViewPr>
      <p:guideLst>
        <p:guide orient="horz" pos="2160"/>
        <p:guide pos="2880"/>
      </p:guideLst>
    </p:cSldViewPr>
  </p:slideViewPr>
  <p:outlineViewPr>
    <p:cViewPr>
      <p:scale>
        <a:sx n="33" d="100"/>
        <a:sy n="33" d="100"/>
      </p:scale>
      <p:origin x="48" y="2310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1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1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1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1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1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1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D8F565-D6D4-4F4F-97FD-68C1170AF0E2}" type="doc">
      <dgm:prSet loTypeId="urn:microsoft.com/office/officeart/2005/8/layout/chevron1" loCatId="process" qsTypeId="urn:microsoft.com/office/officeart/2005/8/quickstyle/simple1" qsCatId="simple" csTypeId="urn:microsoft.com/office/officeart/2005/8/colors/colorful1#1" csCatId="colorful" phldr="1"/>
      <dgm:spPr/>
    </dgm:pt>
    <dgm:pt modelId="{B65C6612-D1AB-4174-B444-C4808E3D2B93}">
      <dgm:prSet phldrT="[Text]"/>
      <dgm:spPr/>
      <dgm:t>
        <a:bodyPr/>
        <a:lstStyle/>
        <a:p>
          <a:r>
            <a:rPr lang="en-US" b="1" dirty="0" smtClean="0">
              <a:solidFill>
                <a:schemeClr val="tx1"/>
              </a:solidFill>
            </a:rPr>
            <a:t>1955: </a:t>
          </a:r>
        </a:p>
        <a:p>
          <a:r>
            <a:rPr lang="en-US" b="1" dirty="0" smtClean="0">
              <a:solidFill>
                <a:schemeClr val="tx1"/>
              </a:solidFill>
            </a:rPr>
            <a:t>5 families in a church basement</a:t>
          </a:r>
          <a:endParaRPr lang="en-US" b="1" dirty="0">
            <a:solidFill>
              <a:schemeClr val="tx1"/>
            </a:solidFill>
          </a:endParaRPr>
        </a:p>
      </dgm:t>
    </dgm:pt>
    <dgm:pt modelId="{2B66C0E1-E6DA-4463-80A1-302E25D5EA5B}" type="parTrans" cxnId="{5A3B040D-6123-4A55-92B6-DCA65F74F958}">
      <dgm:prSet/>
      <dgm:spPr/>
      <dgm:t>
        <a:bodyPr/>
        <a:lstStyle/>
        <a:p>
          <a:endParaRPr lang="en-US"/>
        </a:p>
      </dgm:t>
    </dgm:pt>
    <dgm:pt modelId="{A954ADB8-B378-4900-BAC0-38F1D76C7E88}" type="sibTrans" cxnId="{5A3B040D-6123-4A55-92B6-DCA65F74F958}">
      <dgm:prSet/>
      <dgm:spPr/>
      <dgm:t>
        <a:bodyPr/>
        <a:lstStyle/>
        <a:p>
          <a:endParaRPr lang="en-US"/>
        </a:p>
      </dgm:t>
    </dgm:pt>
    <dgm:pt modelId="{E60A845E-5DBD-4F3D-8875-37A07E0802D8}">
      <dgm:prSet phldrT="[Text]"/>
      <dgm:spPr/>
      <dgm:t>
        <a:bodyPr/>
        <a:lstStyle/>
        <a:p>
          <a:r>
            <a:rPr lang="en-US" b="1" dirty="0" smtClean="0">
              <a:solidFill>
                <a:schemeClr val="tx1"/>
              </a:solidFill>
            </a:rPr>
            <a:t>1960s:  Vocational  Services </a:t>
          </a:r>
          <a:endParaRPr lang="en-US" b="1" dirty="0">
            <a:solidFill>
              <a:schemeClr val="tx1"/>
            </a:solidFill>
          </a:endParaRPr>
        </a:p>
      </dgm:t>
    </dgm:pt>
    <dgm:pt modelId="{458F5262-8C73-4250-89E4-42684BF03181}" type="parTrans" cxnId="{22F53D33-7DDB-4BE6-BA54-1686A64A3090}">
      <dgm:prSet/>
      <dgm:spPr/>
      <dgm:t>
        <a:bodyPr/>
        <a:lstStyle/>
        <a:p>
          <a:endParaRPr lang="en-US"/>
        </a:p>
      </dgm:t>
    </dgm:pt>
    <dgm:pt modelId="{5268AD8D-850D-4FEB-8FAC-62EDC030AB95}" type="sibTrans" cxnId="{22F53D33-7DDB-4BE6-BA54-1686A64A3090}">
      <dgm:prSet/>
      <dgm:spPr/>
      <dgm:t>
        <a:bodyPr/>
        <a:lstStyle/>
        <a:p>
          <a:endParaRPr lang="en-US"/>
        </a:p>
      </dgm:t>
    </dgm:pt>
    <dgm:pt modelId="{3386E95D-E3BC-4DF1-A077-379F444D2FB8}">
      <dgm:prSet phldrT="[Text]"/>
      <dgm:spPr/>
      <dgm:t>
        <a:bodyPr/>
        <a:lstStyle/>
        <a:p>
          <a:r>
            <a:rPr lang="en-US" b="1" dirty="0" smtClean="0">
              <a:solidFill>
                <a:schemeClr val="tx1"/>
              </a:solidFill>
            </a:rPr>
            <a:t>1970s:  Residential Services and CHILD Program</a:t>
          </a:r>
          <a:r>
            <a:rPr lang="en-US" b="1" dirty="0" smtClean="0"/>
            <a:t>	</a:t>
          </a:r>
          <a:endParaRPr lang="en-US" b="1" dirty="0"/>
        </a:p>
      </dgm:t>
    </dgm:pt>
    <dgm:pt modelId="{9F29C577-6A89-42A1-A0B0-D5574086C556}" type="parTrans" cxnId="{65C5ABB9-E5F2-4391-A284-C58F8D7379B7}">
      <dgm:prSet/>
      <dgm:spPr/>
      <dgm:t>
        <a:bodyPr/>
        <a:lstStyle/>
        <a:p>
          <a:endParaRPr lang="en-US"/>
        </a:p>
      </dgm:t>
    </dgm:pt>
    <dgm:pt modelId="{1E659E86-8ADB-413C-A8E4-E4194540E665}" type="sibTrans" cxnId="{65C5ABB9-E5F2-4391-A284-C58F8D7379B7}">
      <dgm:prSet/>
      <dgm:spPr/>
      <dgm:t>
        <a:bodyPr/>
        <a:lstStyle/>
        <a:p>
          <a:endParaRPr lang="en-US"/>
        </a:p>
      </dgm:t>
    </dgm:pt>
    <dgm:pt modelId="{2E7C8EF8-BAA7-4C52-930F-0B2BB952C335}">
      <dgm:prSet phldrT="[Text]"/>
      <dgm:spPr/>
      <dgm:t>
        <a:bodyPr/>
        <a:lstStyle/>
        <a:p>
          <a:r>
            <a:rPr lang="en-US" b="1" dirty="0" smtClean="0">
              <a:solidFill>
                <a:schemeClr val="tx1"/>
              </a:solidFill>
            </a:rPr>
            <a:t>1980s:  Expansion of Residential Services</a:t>
          </a:r>
          <a:endParaRPr lang="en-US" b="1" dirty="0">
            <a:solidFill>
              <a:schemeClr val="tx1"/>
            </a:solidFill>
          </a:endParaRPr>
        </a:p>
      </dgm:t>
    </dgm:pt>
    <dgm:pt modelId="{BC5D0081-2AA3-4412-B6F6-E4B32C7D482F}" type="parTrans" cxnId="{31280A6C-16EF-4050-95E0-7EF5CA6C9E51}">
      <dgm:prSet/>
      <dgm:spPr/>
      <dgm:t>
        <a:bodyPr/>
        <a:lstStyle/>
        <a:p>
          <a:endParaRPr lang="en-US"/>
        </a:p>
      </dgm:t>
    </dgm:pt>
    <dgm:pt modelId="{6C2DE931-60AC-4DDB-BB47-1647C793B1FC}" type="sibTrans" cxnId="{31280A6C-16EF-4050-95E0-7EF5CA6C9E51}">
      <dgm:prSet/>
      <dgm:spPr/>
      <dgm:t>
        <a:bodyPr/>
        <a:lstStyle/>
        <a:p>
          <a:endParaRPr lang="en-US"/>
        </a:p>
      </dgm:t>
    </dgm:pt>
    <dgm:pt modelId="{89AAE739-2162-4F55-852E-0B5558C0BA84}" type="pres">
      <dgm:prSet presAssocID="{91D8F565-D6D4-4F4F-97FD-68C1170AF0E2}" presName="Name0" presStyleCnt="0">
        <dgm:presLayoutVars>
          <dgm:dir/>
          <dgm:animLvl val="lvl"/>
          <dgm:resizeHandles val="exact"/>
        </dgm:presLayoutVars>
      </dgm:prSet>
      <dgm:spPr/>
    </dgm:pt>
    <dgm:pt modelId="{B5BE9FBC-0F14-4565-8EB3-9BFFC51EEE65}" type="pres">
      <dgm:prSet presAssocID="{B65C6612-D1AB-4174-B444-C4808E3D2B93}" presName="parTxOnly" presStyleLbl="node1" presStyleIdx="0" presStyleCnt="4" custScaleY="140532">
        <dgm:presLayoutVars>
          <dgm:chMax val="0"/>
          <dgm:chPref val="0"/>
          <dgm:bulletEnabled val="1"/>
        </dgm:presLayoutVars>
      </dgm:prSet>
      <dgm:spPr/>
      <dgm:t>
        <a:bodyPr/>
        <a:lstStyle/>
        <a:p>
          <a:endParaRPr lang="en-US"/>
        </a:p>
      </dgm:t>
    </dgm:pt>
    <dgm:pt modelId="{F5517374-6846-4190-AB74-F9A38BF4D161}" type="pres">
      <dgm:prSet presAssocID="{A954ADB8-B378-4900-BAC0-38F1D76C7E88}" presName="parTxOnlySpace" presStyleCnt="0"/>
      <dgm:spPr/>
    </dgm:pt>
    <dgm:pt modelId="{D995E2DD-0EB9-4983-8069-658E64417ACF}" type="pres">
      <dgm:prSet presAssocID="{E60A845E-5DBD-4F3D-8875-37A07E0802D8}" presName="parTxOnly" presStyleLbl="node1" presStyleIdx="1" presStyleCnt="4" custScaleY="140532">
        <dgm:presLayoutVars>
          <dgm:chMax val="0"/>
          <dgm:chPref val="0"/>
          <dgm:bulletEnabled val="1"/>
        </dgm:presLayoutVars>
      </dgm:prSet>
      <dgm:spPr/>
      <dgm:t>
        <a:bodyPr/>
        <a:lstStyle/>
        <a:p>
          <a:endParaRPr lang="en-US"/>
        </a:p>
      </dgm:t>
    </dgm:pt>
    <dgm:pt modelId="{64EF7174-75D6-4B10-B2A9-344047AAB782}" type="pres">
      <dgm:prSet presAssocID="{5268AD8D-850D-4FEB-8FAC-62EDC030AB95}" presName="parTxOnlySpace" presStyleCnt="0"/>
      <dgm:spPr/>
    </dgm:pt>
    <dgm:pt modelId="{0FF595FD-444A-4C2F-AE89-48B341E9C786}" type="pres">
      <dgm:prSet presAssocID="{3386E95D-E3BC-4DF1-A077-379F444D2FB8}" presName="parTxOnly" presStyleLbl="node1" presStyleIdx="2" presStyleCnt="4" custScaleY="140532">
        <dgm:presLayoutVars>
          <dgm:chMax val="0"/>
          <dgm:chPref val="0"/>
          <dgm:bulletEnabled val="1"/>
        </dgm:presLayoutVars>
      </dgm:prSet>
      <dgm:spPr/>
      <dgm:t>
        <a:bodyPr/>
        <a:lstStyle/>
        <a:p>
          <a:endParaRPr lang="en-US"/>
        </a:p>
      </dgm:t>
    </dgm:pt>
    <dgm:pt modelId="{B80D51B9-B5C3-4EFF-B298-B3BCB4A7719B}" type="pres">
      <dgm:prSet presAssocID="{1E659E86-8ADB-413C-A8E4-E4194540E665}" presName="parTxOnlySpace" presStyleCnt="0"/>
      <dgm:spPr/>
    </dgm:pt>
    <dgm:pt modelId="{E8BA9CAE-47C9-4BDF-B83B-BBE3B1A839C5}" type="pres">
      <dgm:prSet presAssocID="{2E7C8EF8-BAA7-4C52-930F-0B2BB952C335}" presName="parTxOnly" presStyleLbl="node1" presStyleIdx="3" presStyleCnt="4" custScaleY="140532">
        <dgm:presLayoutVars>
          <dgm:chMax val="0"/>
          <dgm:chPref val="0"/>
          <dgm:bulletEnabled val="1"/>
        </dgm:presLayoutVars>
      </dgm:prSet>
      <dgm:spPr/>
      <dgm:t>
        <a:bodyPr/>
        <a:lstStyle/>
        <a:p>
          <a:endParaRPr lang="en-US"/>
        </a:p>
      </dgm:t>
    </dgm:pt>
  </dgm:ptLst>
  <dgm:cxnLst>
    <dgm:cxn modelId="{65C5ABB9-E5F2-4391-A284-C58F8D7379B7}" srcId="{91D8F565-D6D4-4F4F-97FD-68C1170AF0E2}" destId="{3386E95D-E3BC-4DF1-A077-379F444D2FB8}" srcOrd="2" destOrd="0" parTransId="{9F29C577-6A89-42A1-A0B0-D5574086C556}" sibTransId="{1E659E86-8ADB-413C-A8E4-E4194540E665}"/>
    <dgm:cxn modelId="{92DB7F0B-9F58-4A97-865B-91B96C2FE45A}" type="presOf" srcId="{91D8F565-D6D4-4F4F-97FD-68C1170AF0E2}" destId="{89AAE739-2162-4F55-852E-0B5558C0BA84}" srcOrd="0" destOrd="0" presId="urn:microsoft.com/office/officeart/2005/8/layout/chevron1"/>
    <dgm:cxn modelId="{31280A6C-16EF-4050-95E0-7EF5CA6C9E51}" srcId="{91D8F565-D6D4-4F4F-97FD-68C1170AF0E2}" destId="{2E7C8EF8-BAA7-4C52-930F-0B2BB952C335}" srcOrd="3" destOrd="0" parTransId="{BC5D0081-2AA3-4412-B6F6-E4B32C7D482F}" sibTransId="{6C2DE931-60AC-4DDB-BB47-1647C793B1FC}"/>
    <dgm:cxn modelId="{B959F227-7C9E-4209-817C-E4A8ADBF08A5}" type="presOf" srcId="{2E7C8EF8-BAA7-4C52-930F-0B2BB952C335}" destId="{E8BA9CAE-47C9-4BDF-B83B-BBE3B1A839C5}" srcOrd="0" destOrd="0" presId="urn:microsoft.com/office/officeart/2005/8/layout/chevron1"/>
    <dgm:cxn modelId="{A7000166-EDB4-4194-B144-0F75D3D7C94A}" type="presOf" srcId="{3386E95D-E3BC-4DF1-A077-379F444D2FB8}" destId="{0FF595FD-444A-4C2F-AE89-48B341E9C786}" srcOrd="0" destOrd="0" presId="urn:microsoft.com/office/officeart/2005/8/layout/chevron1"/>
    <dgm:cxn modelId="{152ED494-23DA-4B71-AAAA-8B2040858283}" type="presOf" srcId="{B65C6612-D1AB-4174-B444-C4808E3D2B93}" destId="{B5BE9FBC-0F14-4565-8EB3-9BFFC51EEE65}" srcOrd="0" destOrd="0" presId="urn:microsoft.com/office/officeart/2005/8/layout/chevron1"/>
    <dgm:cxn modelId="{5A3B040D-6123-4A55-92B6-DCA65F74F958}" srcId="{91D8F565-D6D4-4F4F-97FD-68C1170AF0E2}" destId="{B65C6612-D1AB-4174-B444-C4808E3D2B93}" srcOrd="0" destOrd="0" parTransId="{2B66C0E1-E6DA-4463-80A1-302E25D5EA5B}" sibTransId="{A954ADB8-B378-4900-BAC0-38F1D76C7E88}"/>
    <dgm:cxn modelId="{906949A6-CF26-4735-A55B-C6271111663E}" type="presOf" srcId="{E60A845E-5DBD-4F3D-8875-37A07E0802D8}" destId="{D995E2DD-0EB9-4983-8069-658E64417ACF}" srcOrd="0" destOrd="0" presId="urn:microsoft.com/office/officeart/2005/8/layout/chevron1"/>
    <dgm:cxn modelId="{22F53D33-7DDB-4BE6-BA54-1686A64A3090}" srcId="{91D8F565-D6D4-4F4F-97FD-68C1170AF0E2}" destId="{E60A845E-5DBD-4F3D-8875-37A07E0802D8}" srcOrd="1" destOrd="0" parTransId="{458F5262-8C73-4250-89E4-42684BF03181}" sibTransId="{5268AD8D-850D-4FEB-8FAC-62EDC030AB95}"/>
    <dgm:cxn modelId="{AA27C070-F8B8-44EA-B392-713320E5B9A6}" type="presParOf" srcId="{89AAE739-2162-4F55-852E-0B5558C0BA84}" destId="{B5BE9FBC-0F14-4565-8EB3-9BFFC51EEE65}" srcOrd="0" destOrd="0" presId="urn:microsoft.com/office/officeart/2005/8/layout/chevron1"/>
    <dgm:cxn modelId="{1D46438F-D609-427E-A7E3-CA22016E1F4C}" type="presParOf" srcId="{89AAE739-2162-4F55-852E-0B5558C0BA84}" destId="{F5517374-6846-4190-AB74-F9A38BF4D161}" srcOrd="1" destOrd="0" presId="urn:microsoft.com/office/officeart/2005/8/layout/chevron1"/>
    <dgm:cxn modelId="{D83FBFFD-D9EC-410F-B1C1-10C46F3EF069}" type="presParOf" srcId="{89AAE739-2162-4F55-852E-0B5558C0BA84}" destId="{D995E2DD-0EB9-4983-8069-658E64417ACF}" srcOrd="2" destOrd="0" presId="urn:microsoft.com/office/officeart/2005/8/layout/chevron1"/>
    <dgm:cxn modelId="{09BA7AD3-46C4-4DBD-8836-EEC328317C1B}" type="presParOf" srcId="{89AAE739-2162-4F55-852E-0B5558C0BA84}" destId="{64EF7174-75D6-4B10-B2A9-344047AAB782}" srcOrd="3" destOrd="0" presId="urn:microsoft.com/office/officeart/2005/8/layout/chevron1"/>
    <dgm:cxn modelId="{12DF6E16-6313-45F6-AD85-F71C6254ECDC}" type="presParOf" srcId="{89AAE739-2162-4F55-852E-0B5558C0BA84}" destId="{0FF595FD-444A-4C2F-AE89-48B341E9C786}" srcOrd="4" destOrd="0" presId="urn:microsoft.com/office/officeart/2005/8/layout/chevron1"/>
    <dgm:cxn modelId="{838C30BA-6C73-4D71-B01F-9AEABD7A4FCE}" type="presParOf" srcId="{89AAE739-2162-4F55-852E-0B5558C0BA84}" destId="{B80D51B9-B5C3-4EFF-B298-B3BCB4A7719B}" srcOrd="5" destOrd="0" presId="urn:microsoft.com/office/officeart/2005/8/layout/chevron1"/>
    <dgm:cxn modelId="{2F725FA7-5311-466E-A7B7-9823C094EF5D}" type="presParOf" srcId="{89AAE739-2162-4F55-852E-0B5558C0BA84}" destId="{E8BA9CAE-47C9-4BDF-B83B-BBE3B1A839C5}"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C08A7F5-8F0E-41FA-B2E3-EE790EBB0CB3}" type="doc">
      <dgm:prSet loTypeId="urn:microsoft.com/office/officeart/2005/8/layout/radial1" loCatId="relationship" qsTypeId="urn:microsoft.com/office/officeart/2005/8/quickstyle/simple1#15" qsCatId="simple" csTypeId="urn:microsoft.com/office/officeart/2005/8/colors/accent1_2#15" csCatId="accent1" phldr="1"/>
      <dgm:spPr/>
      <dgm:t>
        <a:bodyPr/>
        <a:lstStyle/>
        <a:p>
          <a:endParaRPr lang="en-US"/>
        </a:p>
      </dgm:t>
    </dgm:pt>
    <dgm:pt modelId="{0DD57EED-A1E4-4733-9065-09E57DE2B858}">
      <dgm:prSet phldrT="[Text]" custT="1"/>
      <dgm:spPr/>
      <dgm:t>
        <a:bodyPr/>
        <a:lstStyle/>
        <a:p>
          <a:r>
            <a:rPr lang="en-US" sz="2000" dirty="0" smtClean="0"/>
            <a:t>Child/Adult</a:t>
          </a:r>
          <a:endParaRPr lang="en-US" sz="2000" dirty="0"/>
        </a:p>
      </dgm:t>
    </dgm:pt>
    <dgm:pt modelId="{9F5E4804-57D8-473B-881D-83200589575E}" type="parTrans" cxnId="{15985369-0C00-438F-B275-C15F943A3105}">
      <dgm:prSet/>
      <dgm:spPr/>
      <dgm:t>
        <a:bodyPr/>
        <a:lstStyle/>
        <a:p>
          <a:endParaRPr lang="en-US"/>
        </a:p>
      </dgm:t>
    </dgm:pt>
    <dgm:pt modelId="{9BD5BC19-310B-4877-8F40-86A47C3FE2E6}" type="sibTrans" cxnId="{15985369-0C00-438F-B275-C15F943A3105}">
      <dgm:prSet/>
      <dgm:spPr/>
      <dgm:t>
        <a:bodyPr/>
        <a:lstStyle/>
        <a:p>
          <a:endParaRPr lang="en-US"/>
        </a:p>
      </dgm:t>
    </dgm:pt>
    <dgm:pt modelId="{C165A691-FD21-4D1A-81AA-27F1FF40571B}">
      <dgm:prSet phldrT="[Text]"/>
      <dgm:spPr/>
      <dgm:t>
        <a:bodyPr/>
        <a:lstStyle/>
        <a:p>
          <a:r>
            <a:rPr lang="en-US" dirty="0" smtClean="0"/>
            <a:t>Family Members</a:t>
          </a:r>
          <a:endParaRPr lang="en-US" dirty="0"/>
        </a:p>
      </dgm:t>
    </dgm:pt>
    <dgm:pt modelId="{BFDC79CD-21AE-4254-8004-63BD9BE8F42F}" type="parTrans" cxnId="{C05556C0-01E9-40A1-9EC1-77717D3EE2D9}">
      <dgm:prSet/>
      <dgm:spPr/>
      <dgm:t>
        <a:bodyPr/>
        <a:lstStyle/>
        <a:p>
          <a:endParaRPr lang="en-US"/>
        </a:p>
      </dgm:t>
    </dgm:pt>
    <dgm:pt modelId="{5E60E4BB-FDAD-4DB1-8B0F-9F048056DB69}" type="sibTrans" cxnId="{C05556C0-01E9-40A1-9EC1-77717D3EE2D9}">
      <dgm:prSet/>
      <dgm:spPr/>
      <dgm:t>
        <a:bodyPr/>
        <a:lstStyle/>
        <a:p>
          <a:endParaRPr lang="en-US"/>
        </a:p>
      </dgm:t>
    </dgm:pt>
    <dgm:pt modelId="{CB38E8C0-944D-4B98-9D78-8DE925116635}">
      <dgm:prSet phldrT="[Text]" custT="1"/>
      <dgm:spPr/>
      <dgm:t>
        <a:bodyPr/>
        <a:lstStyle/>
        <a:p>
          <a:r>
            <a:rPr lang="en-US" sz="2400" dirty="0" smtClean="0"/>
            <a:t>ISSA</a:t>
          </a:r>
          <a:endParaRPr lang="en-US" sz="2400" dirty="0"/>
        </a:p>
      </dgm:t>
    </dgm:pt>
    <dgm:pt modelId="{9055C26E-1453-4D58-AE91-C986E25F8043}" type="parTrans" cxnId="{B568FDE0-75AB-4972-83F5-535259E52422}">
      <dgm:prSet/>
      <dgm:spPr/>
      <dgm:t>
        <a:bodyPr/>
        <a:lstStyle/>
        <a:p>
          <a:endParaRPr lang="en-US"/>
        </a:p>
      </dgm:t>
    </dgm:pt>
    <dgm:pt modelId="{C01F6217-B875-4388-8C0B-9D24494924E1}" type="sibTrans" cxnId="{B568FDE0-75AB-4972-83F5-535259E52422}">
      <dgm:prSet/>
      <dgm:spPr/>
      <dgm:t>
        <a:bodyPr/>
        <a:lstStyle/>
        <a:p>
          <a:endParaRPr lang="en-US"/>
        </a:p>
      </dgm:t>
    </dgm:pt>
    <dgm:pt modelId="{9A1B7E72-F523-4A5D-97B8-E95A02F0B302}">
      <dgm:prSet phldrT="[Text]"/>
      <dgm:spPr/>
      <dgm:t>
        <a:bodyPr/>
        <a:lstStyle/>
        <a:p>
          <a:r>
            <a:rPr lang="en-US" dirty="0" smtClean="0"/>
            <a:t>Service Facilitator</a:t>
          </a:r>
          <a:endParaRPr lang="en-US" dirty="0"/>
        </a:p>
      </dgm:t>
    </dgm:pt>
    <dgm:pt modelId="{C9F6CC30-B8F6-4378-A89D-02900BC69AA6}" type="parTrans" cxnId="{69C08682-AA1F-470F-90C5-F0240761BFBB}">
      <dgm:prSet/>
      <dgm:spPr/>
      <dgm:t>
        <a:bodyPr/>
        <a:lstStyle/>
        <a:p>
          <a:endParaRPr lang="en-US"/>
        </a:p>
      </dgm:t>
    </dgm:pt>
    <dgm:pt modelId="{81B6AD7F-B0F5-4E33-AD4F-B240783B7A88}" type="sibTrans" cxnId="{69C08682-AA1F-470F-90C5-F0240761BFBB}">
      <dgm:prSet/>
      <dgm:spPr/>
      <dgm:t>
        <a:bodyPr/>
        <a:lstStyle/>
        <a:p>
          <a:endParaRPr lang="en-US"/>
        </a:p>
      </dgm:t>
    </dgm:pt>
    <dgm:pt modelId="{925D7E8E-CDF0-4CF4-ABEB-C87C0BBF0FF4}">
      <dgm:prSet phldrT="[Text]" custT="1"/>
      <dgm:spPr/>
      <dgm:t>
        <a:bodyPr/>
        <a:lstStyle/>
        <a:p>
          <a:r>
            <a:rPr lang="en-US" sz="1400" dirty="0" smtClean="0"/>
            <a:t>Other Providers</a:t>
          </a:r>
          <a:endParaRPr lang="en-US" sz="1400" dirty="0"/>
        </a:p>
      </dgm:t>
    </dgm:pt>
    <dgm:pt modelId="{D1F0B5E3-B64C-4CF6-A71E-7CBED8AF5A5A}" type="parTrans" cxnId="{03AE03C6-C1CF-4F29-A785-A258F2385149}">
      <dgm:prSet/>
      <dgm:spPr/>
      <dgm:t>
        <a:bodyPr/>
        <a:lstStyle/>
        <a:p>
          <a:endParaRPr lang="en-US"/>
        </a:p>
      </dgm:t>
    </dgm:pt>
    <dgm:pt modelId="{B0F65B3D-B118-4C47-B039-803A0CF1C79D}" type="sibTrans" cxnId="{03AE03C6-C1CF-4F29-A785-A258F2385149}">
      <dgm:prSet/>
      <dgm:spPr/>
      <dgm:t>
        <a:bodyPr/>
        <a:lstStyle/>
        <a:p>
          <a:endParaRPr lang="en-US"/>
        </a:p>
      </dgm:t>
    </dgm:pt>
    <dgm:pt modelId="{40290762-2F93-4E84-B599-1D1B4D9AE748}" type="pres">
      <dgm:prSet presAssocID="{FC08A7F5-8F0E-41FA-B2E3-EE790EBB0CB3}" presName="cycle" presStyleCnt="0">
        <dgm:presLayoutVars>
          <dgm:chMax val="1"/>
          <dgm:dir/>
          <dgm:animLvl val="ctr"/>
          <dgm:resizeHandles val="exact"/>
        </dgm:presLayoutVars>
      </dgm:prSet>
      <dgm:spPr/>
      <dgm:t>
        <a:bodyPr/>
        <a:lstStyle/>
        <a:p>
          <a:endParaRPr lang="en-US"/>
        </a:p>
      </dgm:t>
    </dgm:pt>
    <dgm:pt modelId="{B9CF576A-D750-4AA1-87CF-E8DD2EA0229C}" type="pres">
      <dgm:prSet presAssocID="{0DD57EED-A1E4-4733-9065-09E57DE2B858}" presName="centerShape" presStyleLbl="node0" presStyleIdx="0" presStyleCnt="1" custScaleX="157772" custScaleY="129833"/>
      <dgm:spPr/>
      <dgm:t>
        <a:bodyPr/>
        <a:lstStyle/>
        <a:p>
          <a:endParaRPr lang="en-US"/>
        </a:p>
      </dgm:t>
    </dgm:pt>
    <dgm:pt modelId="{63104769-9BDB-484F-A4A2-E9110457023A}" type="pres">
      <dgm:prSet presAssocID="{BFDC79CD-21AE-4254-8004-63BD9BE8F42F}" presName="Name9" presStyleLbl="parChTrans1D2" presStyleIdx="0" presStyleCnt="4"/>
      <dgm:spPr/>
      <dgm:t>
        <a:bodyPr/>
        <a:lstStyle/>
        <a:p>
          <a:endParaRPr lang="en-US"/>
        </a:p>
      </dgm:t>
    </dgm:pt>
    <dgm:pt modelId="{FEA2A98B-FFAA-4492-8EB3-7FA51A672DE2}" type="pres">
      <dgm:prSet presAssocID="{BFDC79CD-21AE-4254-8004-63BD9BE8F42F}" presName="connTx" presStyleLbl="parChTrans1D2" presStyleIdx="0" presStyleCnt="4"/>
      <dgm:spPr/>
      <dgm:t>
        <a:bodyPr/>
        <a:lstStyle/>
        <a:p>
          <a:endParaRPr lang="en-US"/>
        </a:p>
      </dgm:t>
    </dgm:pt>
    <dgm:pt modelId="{DB23E64D-AC99-4F61-8080-2E3CA73AE0B3}" type="pres">
      <dgm:prSet presAssocID="{C165A691-FD21-4D1A-81AA-27F1FF40571B}" presName="node" presStyleLbl="node1" presStyleIdx="0" presStyleCnt="4">
        <dgm:presLayoutVars>
          <dgm:bulletEnabled val="1"/>
        </dgm:presLayoutVars>
      </dgm:prSet>
      <dgm:spPr/>
      <dgm:t>
        <a:bodyPr/>
        <a:lstStyle/>
        <a:p>
          <a:endParaRPr lang="en-US"/>
        </a:p>
      </dgm:t>
    </dgm:pt>
    <dgm:pt modelId="{703E9765-2E47-464F-BDBD-0A85E57A4960}" type="pres">
      <dgm:prSet presAssocID="{9055C26E-1453-4D58-AE91-C986E25F8043}" presName="Name9" presStyleLbl="parChTrans1D2" presStyleIdx="1" presStyleCnt="4"/>
      <dgm:spPr/>
      <dgm:t>
        <a:bodyPr/>
        <a:lstStyle/>
        <a:p>
          <a:endParaRPr lang="en-US"/>
        </a:p>
      </dgm:t>
    </dgm:pt>
    <dgm:pt modelId="{37D807E9-E519-439E-ABB3-0CD9CCBA78E9}" type="pres">
      <dgm:prSet presAssocID="{9055C26E-1453-4D58-AE91-C986E25F8043}" presName="connTx" presStyleLbl="parChTrans1D2" presStyleIdx="1" presStyleCnt="4"/>
      <dgm:spPr/>
      <dgm:t>
        <a:bodyPr/>
        <a:lstStyle/>
        <a:p>
          <a:endParaRPr lang="en-US"/>
        </a:p>
      </dgm:t>
    </dgm:pt>
    <dgm:pt modelId="{166F4418-A4CE-4987-91F5-AA00AAA35EA1}" type="pres">
      <dgm:prSet presAssocID="{CB38E8C0-944D-4B98-9D78-8DE925116635}" presName="node" presStyleLbl="node1" presStyleIdx="1" presStyleCnt="4">
        <dgm:presLayoutVars>
          <dgm:bulletEnabled val="1"/>
        </dgm:presLayoutVars>
      </dgm:prSet>
      <dgm:spPr/>
      <dgm:t>
        <a:bodyPr/>
        <a:lstStyle/>
        <a:p>
          <a:endParaRPr lang="en-US"/>
        </a:p>
      </dgm:t>
    </dgm:pt>
    <dgm:pt modelId="{FC572E40-4062-470F-83F8-55C303EE6F28}" type="pres">
      <dgm:prSet presAssocID="{C9F6CC30-B8F6-4378-A89D-02900BC69AA6}" presName="Name9" presStyleLbl="parChTrans1D2" presStyleIdx="2" presStyleCnt="4"/>
      <dgm:spPr/>
      <dgm:t>
        <a:bodyPr/>
        <a:lstStyle/>
        <a:p>
          <a:endParaRPr lang="en-US"/>
        </a:p>
      </dgm:t>
    </dgm:pt>
    <dgm:pt modelId="{1B350E7E-933F-4652-92AE-B7756E8D934E}" type="pres">
      <dgm:prSet presAssocID="{C9F6CC30-B8F6-4378-A89D-02900BC69AA6}" presName="connTx" presStyleLbl="parChTrans1D2" presStyleIdx="2" presStyleCnt="4"/>
      <dgm:spPr/>
      <dgm:t>
        <a:bodyPr/>
        <a:lstStyle/>
        <a:p>
          <a:endParaRPr lang="en-US"/>
        </a:p>
      </dgm:t>
    </dgm:pt>
    <dgm:pt modelId="{B90212BE-4AD4-4A4D-A1B0-E8400420E767}" type="pres">
      <dgm:prSet presAssocID="{9A1B7E72-F523-4A5D-97B8-E95A02F0B302}" presName="node" presStyleLbl="node1" presStyleIdx="2" presStyleCnt="4">
        <dgm:presLayoutVars>
          <dgm:bulletEnabled val="1"/>
        </dgm:presLayoutVars>
      </dgm:prSet>
      <dgm:spPr/>
      <dgm:t>
        <a:bodyPr/>
        <a:lstStyle/>
        <a:p>
          <a:endParaRPr lang="en-US"/>
        </a:p>
      </dgm:t>
    </dgm:pt>
    <dgm:pt modelId="{792BE936-E757-42B0-8559-AC3BC204DC0B}" type="pres">
      <dgm:prSet presAssocID="{D1F0B5E3-B64C-4CF6-A71E-7CBED8AF5A5A}" presName="Name9" presStyleLbl="parChTrans1D2" presStyleIdx="3" presStyleCnt="4"/>
      <dgm:spPr/>
      <dgm:t>
        <a:bodyPr/>
        <a:lstStyle/>
        <a:p>
          <a:endParaRPr lang="en-US"/>
        </a:p>
      </dgm:t>
    </dgm:pt>
    <dgm:pt modelId="{91548788-3EED-4F5D-96DB-EAFD44A0605E}" type="pres">
      <dgm:prSet presAssocID="{D1F0B5E3-B64C-4CF6-A71E-7CBED8AF5A5A}" presName="connTx" presStyleLbl="parChTrans1D2" presStyleIdx="3" presStyleCnt="4"/>
      <dgm:spPr/>
      <dgm:t>
        <a:bodyPr/>
        <a:lstStyle/>
        <a:p>
          <a:endParaRPr lang="en-US"/>
        </a:p>
      </dgm:t>
    </dgm:pt>
    <dgm:pt modelId="{A0F3B0D0-9CF3-4F70-8401-EFD8B728CA85}" type="pres">
      <dgm:prSet presAssocID="{925D7E8E-CDF0-4CF4-ABEB-C87C0BBF0FF4}" presName="node" presStyleLbl="node1" presStyleIdx="3" presStyleCnt="4">
        <dgm:presLayoutVars>
          <dgm:bulletEnabled val="1"/>
        </dgm:presLayoutVars>
      </dgm:prSet>
      <dgm:spPr/>
      <dgm:t>
        <a:bodyPr/>
        <a:lstStyle/>
        <a:p>
          <a:endParaRPr lang="en-US"/>
        </a:p>
      </dgm:t>
    </dgm:pt>
  </dgm:ptLst>
  <dgm:cxnLst>
    <dgm:cxn modelId="{69C08682-AA1F-470F-90C5-F0240761BFBB}" srcId="{0DD57EED-A1E4-4733-9065-09E57DE2B858}" destId="{9A1B7E72-F523-4A5D-97B8-E95A02F0B302}" srcOrd="2" destOrd="0" parTransId="{C9F6CC30-B8F6-4378-A89D-02900BC69AA6}" sibTransId="{81B6AD7F-B0F5-4E33-AD4F-B240783B7A88}"/>
    <dgm:cxn modelId="{03AE03C6-C1CF-4F29-A785-A258F2385149}" srcId="{0DD57EED-A1E4-4733-9065-09E57DE2B858}" destId="{925D7E8E-CDF0-4CF4-ABEB-C87C0BBF0FF4}" srcOrd="3" destOrd="0" parTransId="{D1F0B5E3-B64C-4CF6-A71E-7CBED8AF5A5A}" sibTransId="{B0F65B3D-B118-4C47-B039-803A0CF1C79D}"/>
    <dgm:cxn modelId="{BE1B01CD-589D-475D-A70A-081F112823D4}" type="presOf" srcId="{D1F0B5E3-B64C-4CF6-A71E-7CBED8AF5A5A}" destId="{91548788-3EED-4F5D-96DB-EAFD44A0605E}" srcOrd="1" destOrd="0" presId="urn:microsoft.com/office/officeart/2005/8/layout/radial1"/>
    <dgm:cxn modelId="{272171CF-6F85-4621-91F8-B15969FA4801}" type="presOf" srcId="{9055C26E-1453-4D58-AE91-C986E25F8043}" destId="{37D807E9-E519-439E-ABB3-0CD9CCBA78E9}" srcOrd="1" destOrd="0" presId="urn:microsoft.com/office/officeart/2005/8/layout/radial1"/>
    <dgm:cxn modelId="{5ED5D813-0429-4539-9FEE-53B5A15DE157}" type="presOf" srcId="{BFDC79CD-21AE-4254-8004-63BD9BE8F42F}" destId="{63104769-9BDB-484F-A4A2-E9110457023A}" srcOrd="0" destOrd="0" presId="urn:microsoft.com/office/officeart/2005/8/layout/radial1"/>
    <dgm:cxn modelId="{596D1878-4431-4803-9E5B-C3374D1B9459}" type="presOf" srcId="{C9F6CC30-B8F6-4378-A89D-02900BC69AA6}" destId="{FC572E40-4062-470F-83F8-55C303EE6F28}" srcOrd="0" destOrd="0" presId="urn:microsoft.com/office/officeart/2005/8/layout/radial1"/>
    <dgm:cxn modelId="{7124714F-F359-4339-AE70-E9859732893C}" type="presOf" srcId="{CB38E8C0-944D-4B98-9D78-8DE925116635}" destId="{166F4418-A4CE-4987-91F5-AA00AAA35EA1}" srcOrd="0" destOrd="0" presId="urn:microsoft.com/office/officeart/2005/8/layout/radial1"/>
    <dgm:cxn modelId="{398ECD9D-B6A4-48EB-AAE1-043372B3E092}" type="presOf" srcId="{C165A691-FD21-4D1A-81AA-27F1FF40571B}" destId="{DB23E64D-AC99-4F61-8080-2E3CA73AE0B3}" srcOrd="0" destOrd="0" presId="urn:microsoft.com/office/officeart/2005/8/layout/radial1"/>
    <dgm:cxn modelId="{16D8C85B-A9C6-4CC5-A306-019652FDE069}" type="presOf" srcId="{FC08A7F5-8F0E-41FA-B2E3-EE790EBB0CB3}" destId="{40290762-2F93-4E84-B599-1D1B4D9AE748}" srcOrd="0" destOrd="0" presId="urn:microsoft.com/office/officeart/2005/8/layout/radial1"/>
    <dgm:cxn modelId="{ACFA46B8-34B2-46F9-8A0C-E4E82F9A10DC}" type="presOf" srcId="{BFDC79CD-21AE-4254-8004-63BD9BE8F42F}" destId="{FEA2A98B-FFAA-4492-8EB3-7FA51A672DE2}" srcOrd="1" destOrd="0" presId="urn:microsoft.com/office/officeart/2005/8/layout/radial1"/>
    <dgm:cxn modelId="{47E6263E-DF1A-405C-A7C9-887B050C4051}" type="presOf" srcId="{9055C26E-1453-4D58-AE91-C986E25F8043}" destId="{703E9765-2E47-464F-BDBD-0A85E57A4960}" srcOrd="0" destOrd="0" presId="urn:microsoft.com/office/officeart/2005/8/layout/radial1"/>
    <dgm:cxn modelId="{B568FDE0-75AB-4972-83F5-535259E52422}" srcId="{0DD57EED-A1E4-4733-9065-09E57DE2B858}" destId="{CB38E8C0-944D-4B98-9D78-8DE925116635}" srcOrd="1" destOrd="0" parTransId="{9055C26E-1453-4D58-AE91-C986E25F8043}" sibTransId="{C01F6217-B875-4388-8C0B-9D24494924E1}"/>
    <dgm:cxn modelId="{846E934D-F5DE-4AC8-A0B9-4361B6AA94A1}" type="presOf" srcId="{925D7E8E-CDF0-4CF4-ABEB-C87C0BBF0FF4}" destId="{A0F3B0D0-9CF3-4F70-8401-EFD8B728CA85}" srcOrd="0" destOrd="0" presId="urn:microsoft.com/office/officeart/2005/8/layout/radial1"/>
    <dgm:cxn modelId="{757270BC-36B6-4205-A2BF-C2CEFFBC5DC4}" type="presOf" srcId="{C9F6CC30-B8F6-4378-A89D-02900BC69AA6}" destId="{1B350E7E-933F-4652-92AE-B7756E8D934E}" srcOrd="1" destOrd="0" presId="urn:microsoft.com/office/officeart/2005/8/layout/radial1"/>
    <dgm:cxn modelId="{B1097ECB-8ECE-4574-9C7D-C3A955203346}" type="presOf" srcId="{D1F0B5E3-B64C-4CF6-A71E-7CBED8AF5A5A}" destId="{792BE936-E757-42B0-8559-AC3BC204DC0B}" srcOrd="0" destOrd="0" presId="urn:microsoft.com/office/officeart/2005/8/layout/radial1"/>
    <dgm:cxn modelId="{15985369-0C00-438F-B275-C15F943A3105}" srcId="{FC08A7F5-8F0E-41FA-B2E3-EE790EBB0CB3}" destId="{0DD57EED-A1E4-4733-9065-09E57DE2B858}" srcOrd="0" destOrd="0" parTransId="{9F5E4804-57D8-473B-881D-83200589575E}" sibTransId="{9BD5BC19-310B-4877-8F40-86A47C3FE2E6}"/>
    <dgm:cxn modelId="{1EAE5836-A725-4436-BC5F-2D728A5E7503}" type="presOf" srcId="{9A1B7E72-F523-4A5D-97B8-E95A02F0B302}" destId="{B90212BE-4AD4-4A4D-A1B0-E8400420E767}" srcOrd="0" destOrd="0" presId="urn:microsoft.com/office/officeart/2005/8/layout/radial1"/>
    <dgm:cxn modelId="{C05556C0-01E9-40A1-9EC1-77717D3EE2D9}" srcId="{0DD57EED-A1E4-4733-9065-09E57DE2B858}" destId="{C165A691-FD21-4D1A-81AA-27F1FF40571B}" srcOrd="0" destOrd="0" parTransId="{BFDC79CD-21AE-4254-8004-63BD9BE8F42F}" sibTransId="{5E60E4BB-FDAD-4DB1-8B0F-9F048056DB69}"/>
    <dgm:cxn modelId="{F9C7E9E6-4202-493D-8EE5-770D45DF5C0A}" type="presOf" srcId="{0DD57EED-A1E4-4733-9065-09E57DE2B858}" destId="{B9CF576A-D750-4AA1-87CF-E8DD2EA0229C}" srcOrd="0" destOrd="0" presId="urn:microsoft.com/office/officeart/2005/8/layout/radial1"/>
    <dgm:cxn modelId="{301E6D2C-CD5C-4E08-BB86-952B368C30DB}" type="presParOf" srcId="{40290762-2F93-4E84-B599-1D1B4D9AE748}" destId="{B9CF576A-D750-4AA1-87CF-E8DD2EA0229C}" srcOrd="0" destOrd="0" presId="urn:microsoft.com/office/officeart/2005/8/layout/radial1"/>
    <dgm:cxn modelId="{A417F80B-917D-4510-A008-2CE261FEA868}" type="presParOf" srcId="{40290762-2F93-4E84-B599-1D1B4D9AE748}" destId="{63104769-9BDB-484F-A4A2-E9110457023A}" srcOrd="1" destOrd="0" presId="urn:microsoft.com/office/officeart/2005/8/layout/radial1"/>
    <dgm:cxn modelId="{095D2850-E4BA-473D-A0C6-2B0962FCAD28}" type="presParOf" srcId="{63104769-9BDB-484F-A4A2-E9110457023A}" destId="{FEA2A98B-FFAA-4492-8EB3-7FA51A672DE2}" srcOrd="0" destOrd="0" presId="urn:microsoft.com/office/officeart/2005/8/layout/radial1"/>
    <dgm:cxn modelId="{0DEBDF96-8001-4B9D-9891-E65B824F6A16}" type="presParOf" srcId="{40290762-2F93-4E84-B599-1D1B4D9AE748}" destId="{DB23E64D-AC99-4F61-8080-2E3CA73AE0B3}" srcOrd="2" destOrd="0" presId="urn:microsoft.com/office/officeart/2005/8/layout/radial1"/>
    <dgm:cxn modelId="{0EE888BB-16B7-49BF-815B-6070AB2E0B36}" type="presParOf" srcId="{40290762-2F93-4E84-B599-1D1B4D9AE748}" destId="{703E9765-2E47-464F-BDBD-0A85E57A4960}" srcOrd="3" destOrd="0" presId="urn:microsoft.com/office/officeart/2005/8/layout/radial1"/>
    <dgm:cxn modelId="{1B93865F-42C5-463E-941A-4ACD64F77859}" type="presParOf" srcId="{703E9765-2E47-464F-BDBD-0A85E57A4960}" destId="{37D807E9-E519-439E-ABB3-0CD9CCBA78E9}" srcOrd="0" destOrd="0" presId="urn:microsoft.com/office/officeart/2005/8/layout/radial1"/>
    <dgm:cxn modelId="{17EC60C4-4CBF-45BC-844F-47AC00BE1876}" type="presParOf" srcId="{40290762-2F93-4E84-B599-1D1B4D9AE748}" destId="{166F4418-A4CE-4987-91F5-AA00AAA35EA1}" srcOrd="4" destOrd="0" presId="urn:microsoft.com/office/officeart/2005/8/layout/radial1"/>
    <dgm:cxn modelId="{B8FA2343-9135-499F-8E88-961BCC3BBB5A}" type="presParOf" srcId="{40290762-2F93-4E84-B599-1D1B4D9AE748}" destId="{FC572E40-4062-470F-83F8-55C303EE6F28}" srcOrd="5" destOrd="0" presId="urn:microsoft.com/office/officeart/2005/8/layout/radial1"/>
    <dgm:cxn modelId="{A1ED0516-B512-455E-961A-3222D74E0FFB}" type="presParOf" srcId="{FC572E40-4062-470F-83F8-55C303EE6F28}" destId="{1B350E7E-933F-4652-92AE-B7756E8D934E}" srcOrd="0" destOrd="0" presId="urn:microsoft.com/office/officeart/2005/8/layout/radial1"/>
    <dgm:cxn modelId="{51FB9FFF-A09E-4652-A54C-77EBDAD3E836}" type="presParOf" srcId="{40290762-2F93-4E84-B599-1D1B4D9AE748}" destId="{B90212BE-4AD4-4A4D-A1B0-E8400420E767}" srcOrd="6" destOrd="0" presId="urn:microsoft.com/office/officeart/2005/8/layout/radial1"/>
    <dgm:cxn modelId="{C5E902C9-2342-47EA-B163-14FD0A1E8D06}" type="presParOf" srcId="{40290762-2F93-4E84-B599-1D1B4D9AE748}" destId="{792BE936-E757-42B0-8559-AC3BC204DC0B}" srcOrd="7" destOrd="0" presId="urn:microsoft.com/office/officeart/2005/8/layout/radial1"/>
    <dgm:cxn modelId="{D5043FB3-17C3-4DF2-B0FF-BA3EE9FF21AC}" type="presParOf" srcId="{792BE936-E757-42B0-8559-AC3BC204DC0B}" destId="{91548788-3EED-4F5D-96DB-EAFD44A0605E}" srcOrd="0" destOrd="0" presId="urn:microsoft.com/office/officeart/2005/8/layout/radial1"/>
    <dgm:cxn modelId="{33C47382-B58A-4EA8-BA92-FE2C92E115EB}" type="presParOf" srcId="{40290762-2F93-4E84-B599-1D1B4D9AE748}" destId="{A0F3B0D0-9CF3-4F70-8401-EFD8B728CA85}" srcOrd="8"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99473CF-F92D-403D-98A7-AB243E4FE7E3}" type="doc">
      <dgm:prSet loTypeId="urn:microsoft.com/office/officeart/2005/8/layout/cycle7" loCatId="cycle" qsTypeId="urn:microsoft.com/office/officeart/2005/8/quickstyle/simple1#16" qsCatId="simple" csTypeId="urn:microsoft.com/office/officeart/2005/8/colors/accent1_2#16" csCatId="accent1" phldr="1"/>
      <dgm:spPr/>
      <dgm:t>
        <a:bodyPr/>
        <a:lstStyle/>
        <a:p>
          <a:endParaRPr lang="en-US"/>
        </a:p>
      </dgm:t>
    </dgm:pt>
    <dgm:pt modelId="{D509D7E0-95E4-4187-9874-C58002C49DA0}">
      <dgm:prSet phldrT="[Text]"/>
      <dgm:spPr/>
      <dgm:t>
        <a:bodyPr/>
        <a:lstStyle/>
        <a:p>
          <a:r>
            <a:rPr lang="en-US" dirty="0" smtClean="0"/>
            <a:t>Services Provided</a:t>
          </a:r>
          <a:endParaRPr lang="en-US" dirty="0"/>
        </a:p>
      </dgm:t>
    </dgm:pt>
    <dgm:pt modelId="{7A85C6E2-7152-4465-B2F0-D1A23B8ECE8E}" type="parTrans" cxnId="{3AFE7630-46D9-46CD-8C5D-9B5A1B148D96}">
      <dgm:prSet/>
      <dgm:spPr/>
      <dgm:t>
        <a:bodyPr/>
        <a:lstStyle/>
        <a:p>
          <a:endParaRPr lang="en-US"/>
        </a:p>
      </dgm:t>
    </dgm:pt>
    <dgm:pt modelId="{9570F88E-19E3-4CF8-BB97-B45D8D9C0338}" type="sibTrans" cxnId="{3AFE7630-46D9-46CD-8C5D-9B5A1B148D96}">
      <dgm:prSet/>
      <dgm:spPr>
        <a:solidFill>
          <a:schemeClr val="accent2">
            <a:lumMod val="40000"/>
            <a:lumOff val="60000"/>
          </a:schemeClr>
        </a:solidFill>
      </dgm:spPr>
      <dgm:t>
        <a:bodyPr/>
        <a:lstStyle/>
        <a:p>
          <a:endParaRPr lang="en-US"/>
        </a:p>
      </dgm:t>
    </dgm:pt>
    <dgm:pt modelId="{6F7C4915-1790-4CA0-9D34-D2FA39D2FC3C}">
      <dgm:prSet phldrT="[Text]"/>
      <dgm:spPr/>
      <dgm:t>
        <a:bodyPr/>
        <a:lstStyle/>
        <a:p>
          <a:r>
            <a:rPr lang="en-US" dirty="0" smtClean="0"/>
            <a:t>Adjust ISP</a:t>
          </a:r>
          <a:endParaRPr lang="en-US" dirty="0"/>
        </a:p>
      </dgm:t>
    </dgm:pt>
    <dgm:pt modelId="{34BAAC9F-81DE-4914-8383-328DC32457A0}" type="parTrans" cxnId="{7D005999-46FA-4DED-B804-CC7F3AC852D5}">
      <dgm:prSet/>
      <dgm:spPr/>
      <dgm:t>
        <a:bodyPr/>
        <a:lstStyle/>
        <a:p>
          <a:endParaRPr lang="en-US"/>
        </a:p>
      </dgm:t>
    </dgm:pt>
    <dgm:pt modelId="{45345539-B9C9-46AF-8B94-7C503990D14A}" type="sibTrans" cxnId="{7D005999-46FA-4DED-B804-CC7F3AC852D5}">
      <dgm:prSet/>
      <dgm:spPr>
        <a:solidFill>
          <a:schemeClr val="accent2">
            <a:lumMod val="40000"/>
            <a:lumOff val="60000"/>
          </a:schemeClr>
        </a:solidFill>
      </dgm:spPr>
      <dgm:t>
        <a:bodyPr/>
        <a:lstStyle/>
        <a:p>
          <a:endParaRPr lang="en-US"/>
        </a:p>
      </dgm:t>
    </dgm:pt>
    <dgm:pt modelId="{2673DE6D-E0D7-4989-856B-A37A72631E80}">
      <dgm:prSet phldrT="[Text]"/>
      <dgm:spPr/>
      <dgm:t>
        <a:bodyPr/>
        <a:lstStyle/>
        <a:p>
          <a:r>
            <a:rPr lang="en-US" dirty="0" smtClean="0"/>
            <a:t>Monitor goals</a:t>
          </a:r>
          <a:endParaRPr lang="en-US" dirty="0"/>
        </a:p>
      </dgm:t>
    </dgm:pt>
    <dgm:pt modelId="{3343D65D-3753-4826-BA62-E78839D53E27}" type="parTrans" cxnId="{D36F6D42-CDC9-4D95-8E33-3F1D175DB69B}">
      <dgm:prSet/>
      <dgm:spPr/>
      <dgm:t>
        <a:bodyPr/>
        <a:lstStyle/>
        <a:p>
          <a:endParaRPr lang="en-US"/>
        </a:p>
      </dgm:t>
    </dgm:pt>
    <dgm:pt modelId="{C129099C-E862-43B5-A997-734AE2C981B4}" type="sibTrans" cxnId="{D36F6D42-CDC9-4D95-8E33-3F1D175DB69B}">
      <dgm:prSet/>
      <dgm:spPr>
        <a:solidFill>
          <a:schemeClr val="accent2">
            <a:lumMod val="40000"/>
            <a:lumOff val="60000"/>
          </a:schemeClr>
        </a:solidFill>
      </dgm:spPr>
      <dgm:t>
        <a:bodyPr/>
        <a:lstStyle/>
        <a:p>
          <a:endParaRPr lang="en-US"/>
        </a:p>
      </dgm:t>
    </dgm:pt>
    <dgm:pt modelId="{12AB7FC2-6317-4C50-987F-A2DA7EBC5E5A}" type="pres">
      <dgm:prSet presAssocID="{B99473CF-F92D-403D-98A7-AB243E4FE7E3}" presName="Name0" presStyleCnt="0">
        <dgm:presLayoutVars>
          <dgm:dir/>
          <dgm:resizeHandles val="exact"/>
        </dgm:presLayoutVars>
      </dgm:prSet>
      <dgm:spPr/>
      <dgm:t>
        <a:bodyPr/>
        <a:lstStyle/>
        <a:p>
          <a:endParaRPr lang="en-US"/>
        </a:p>
      </dgm:t>
    </dgm:pt>
    <dgm:pt modelId="{153CA109-FB00-4D36-B040-46CE9956AAE6}" type="pres">
      <dgm:prSet presAssocID="{D509D7E0-95E4-4187-9874-C58002C49DA0}" presName="node" presStyleLbl="node1" presStyleIdx="0" presStyleCnt="3" custRadScaleRad="89863" custRadScaleInc="-2276">
        <dgm:presLayoutVars>
          <dgm:bulletEnabled val="1"/>
        </dgm:presLayoutVars>
      </dgm:prSet>
      <dgm:spPr/>
      <dgm:t>
        <a:bodyPr/>
        <a:lstStyle/>
        <a:p>
          <a:endParaRPr lang="en-US"/>
        </a:p>
      </dgm:t>
    </dgm:pt>
    <dgm:pt modelId="{E383A523-B19F-438E-A32B-A8832DD9E751}" type="pres">
      <dgm:prSet presAssocID="{9570F88E-19E3-4CF8-BB97-B45D8D9C0338}" presName="sibTrans" presStyleLbl="sibTrans2D1" presStyleIdx="0" presStyleCnt="3"/>
      <dgm:spPr/>
      <dgm:t>
        <a:bodyPr/>
        <a:lstStyle/>
        <a:p>
          <a:endParaRPr lang="en-US"/>
        </a:p>
      </dgm:t>
    </dgm:pt>
    <dgm:pt modelId="{6205CBA4-898A-4D87-BB5A-1F7389385553}" type="pres">
      <dgm:prSet presAssocID="{9570F88E-19E3-4CF8-BB97-B45D8D9C0338}" presName="connectorText" presStyleLbl="sibTrans2D1" presStyleIdx="0" presStyleCnt="3"/>
      <dgm:spPr/>
      <dgm:t>
        <a:bodyPr/>
        <a:lstStyle/>
        <a:p>
          <a:endParaRPr lang="en-US"/>
        </a:p>
      </dgm:t>
    </dgm:pt>
    <dgm:pt modelId="{FBE754B8-0988-45FF-8435-E1714DE535FC}" type="pres">
      <dgm:prSet presAssocID="{6F7C4915-1790-4CA0-9D34-D2FA39D2FC3C}" presName="node" presStyleLbl="node1" presStyleIdx="1" presStyleCnt="3">
        <dgm:presLayoutVars>
          <dgm:bulletEnabled val="1"/>
        </dgm:presLayoutVars>
      </dgm:prSet>
      <dgm:spPr/>
      <dgm:t>
        <a:bodyPr/>
        <a:lstStyle/>
        <a:p>
          <a:endParaRPr lang="en-US"/>
        </a:p>
      </dgm:t>
    </dgm:pt>
    <dgm:pt modelId="{2B3110AA-F3A9-465D-8FE3-BB6E050C6198}" type="pres">
      <dgm:prSet presAssocID="{45345539-B9C9-46AF-8B94-7C503990D14A}" presName="sibTrans" presStyleLbl="sibTrans2D1" presStyleIdx="1" presStyleCnt="3"/>
      <dgm:spPr/>
      <dgm:t>
        <a:bodyPr/>
        <a:lstStyle/>
        <a:p>
          <a:endParaRPr lang="en-US"/>
        </a:p>
      </dgm:t>
    </dgm:pt>
    <dgm:pt modelId="{493CE960-E647-4D7F-8998-C0837B12E57C}" type="pres">
      <dgm:prSet presAssocID="{45345539-B9C9-46AF-8B94-7C503990D14A}" presName="connectorText" presStyleLbl="sibTrans2D1" presStyleIdx="1" presStyleCnt="3"/>
      <dgm:spPr/>
      <dgm:t>
        <a:bodyPr/>
        <a:lstStyle/>
        <a:p>
          <a:endParaRPr lang="en-US"/>
        </a:p>
      </dgm:t>
    </dgm:pt>
    <dgm:pt modelId="{1F9AF9A7-0E67-421C-9956-2F1BA7808D5E}" type="pres">
      <dgm:prSet presAssocID="{2673DE6D-E0D7-4989-856B-A37A72631E80}" presName="node" presStyleLbl="node1" presStyleIdx="2" presStyleCnt="3">
        <dgm:presLayoutVars>
          <dgm:bulletEnabled val="1"/>
        </dgm:presLayoutVars>
      </dgm:prSet>
      <dgm:spPr/>
      <dgm:t>
        <a:bodyPr/>
        <a:lstStyle/>
        <a:p>
          <a:endParaRPr lang="en-US"/>
        </a:p>
      </dgm:t>
    </dgm:pt>
    <dgm:pt modelId="{E6405904-4CB6-4F90-A63D-7513E033A72F}" type="pres">
      <dgm:prSet presAssocID="{C129099C-E862-43B5-A997-734AE2C981B4}" presName="sibTrans" presStyleLbl="sibTrans2D1" presStyleIdx="2" presStyleCnt="3"/>
      <dgm:spPr/>
      <dgm:t>
        <a:bodyPr/>
        <a:lstStyle/>
        <a:p>
          <a:endParaRPr lang="en-US"/>
        </a:p>
      </dgm:t>
    </dgm:pt>
    <dgm:pt modelId="{5834CBA3-0545-47CE-8594-72E8FDCF21DD}" type="pres">
      <dgm:prSet presAssocID="{C129099C-E862-43B5-A997-734AE2C981B4}" presName="connectorText" presStyleLbl="sibTrans2D1" presStyleIdx="2" presStyleCnt="3"/>
      <dgm:spPr/>
      <dgm:t>
        <a:bodyPr/>
        <a:lstStyle/>
        <a:p>
          <a:endParaRPr lang="en-US"/>
        </a:p>
      </dgm:t>
    </dgm:pt>
  </dgm:ptLst>
  <dgm:cxnLst>
    <dgm:cxn modelId="{7D005999-46FA-4DED-B804-CC7F3AC852D5}" srcId="{B99473CF-F92D-403D-98A7-AB243E4FE7E3}" destId="{6F7C4915-1790-4CA0-9D34-D2FA39D2FC3C}" srcOrd="1" destOrd="0" parTransId="{34BAAC9F-81DE-4914-8383-328DC32457A0}" sibTransId="{45345539-B9C9-46AF-8B94-7C503990D14A}"/>
    <dgm:cxn modelId="{5D644FF0-1693-4D42-8BD4-FCD8D4BDB66E}" type="presOf" srcId="{9570F88E-19E3-4CF8-BB97-B45D8D9C0338}" destId="{6205CBA4-898A-4D87-BB5A-1F7389385553}" srcOrd="1" destOrd="0" presId="urn:microsoft.com/office/officeart/2005/8/layout/cycle7"/>
    <dgm:cxn modelId="{1DBB9BDE-3C85-4BF6-90AD-8BA9683983CE}" type="presOf" srcId="{B99473CF-F92D-403D-98A7-AB243E4FE7E3}" destId="{12AB7FC2-6317-4C50-987F-A2DA7EBC5E5A}" srcOrd="0" destOrd="0" presId="urn:microsoft.com/office/officeart/2005/8/layout/cycle7"/>
    <dgm:cxn modelId="{CDB63D4E-6974-4376-BEDE-FFC76ED115EC}" type="presOf" srcId="{45345539-B9C9-46AF-8B94-7C503990D14A}" destId="{493CE960-E647-4D7F-8998-C0837B12E57C}" srcOrd="1" destOrd="0" presId="urn:microsoft.com/office/officeart/2005/8/layout/cycle7"/>
    <dgm:cxn modelId="{D36F6D42-CDC9-4D95-8E33-3F1D175DB69B}" srcId="{B99473CF-F92D-403D-98A7-AB243E4FE7E3}" destId="{2673DE6D-E0D7-4989-856B-A37A72631E80}" srcOrd="2" destOrd="0" parTransId="{3343D65D-3753-4826-BA62-E78839D53E27}" sibTransId="{C129099C-E862-43B5-A997-734AE2C981B4}"/>
    <dgm:cxn modelId="{574E3023-D0AF-44A8-B065-17EEEFD8AE42}" type="presOf" srcId="{C129099C-E862-43B5-A997-734AE2C981B4}" destId="{5834CBA3-0545-47CE-8594-72E8FDCF21DD}" srcOrd="1" destOrd="0" presId="urn:microsoft.com/office/officeart/2005/8/layout/cycle7"/>
    <dgm:cxn modelId="{36B3D8B5-B6BA-4612-AA35-696539BC6217}" type="presOf" srcId="{D509D7E0-95E4-4187-9874-C58002C49DA0}" destId="{153CA109-FB00-4D36-B040-46CE9956AAE6}" srcOrd="0" destOrd="0" presId="urn:microsoft.com/office/officeart/2005/8/layout/cycle7"/>
    <dgm:cxn modelId="{3D927454-9082-43C6-8E1D-6B2202D9529C}" type="presOf" srcId="{9570F88E-19E3-4CF8-BB97-B45D8D9C0338}" destId="{E383A523-B19F-438E-A32B-A8832DD9E751}" srcOrd="0" destOrd="0" presId="urn:microsoft.com/office/officeart/2005/8/layout/cycle7"/>
    <dgm:cxn modelId="{3B094EC5-05B5-4545-B4F0-42E0A582F27D}" type="presOf" srcId="{45345539-B9C9-46AF-8B94-7C503990D14A}" destId="{2B3110AA-F3A9-465D-8FE3-BB6E050C6198}" srcOrd="0" destOrd="0" presId="urn:microsoft.com/office/officeart/2005/8/layout/cycle7"/>
    <dgm:cxn modelId="{6B158D0E-5D6C-4280-8FB6-6D50EE239E1C}" type="presOf" srcId="{2673DE6D-E0D7-4989-856B-A37A72631E80}" destId="{1F9AF9A7-0E67-421C-9956-2F1BA7808D5E}" srcOrd="0" destOrd="0" presId="urn:microsoft.com/office/officeart/2005/8/layout/cycle7"/>
    <dgm:cxn modelId="{FB0C52CB-0D89-4366-9526-E565EE46B9F9}" type="presOf" srcId="{C129099C-E862-43B5-A997-734AE2C981B4}" destId="{E6405904-4CB6-4F90-A63D-7513E033A72F}" srcOrd="0" destOrd="0" presId="urn:microsoft.com/office/officeart/2005/8/layout/cycle7"/>
    <dgm:cxn modelId="{2F74C9D2-A070-480E-8F1A-2D9A9F1962F3}" type="presOf" srcId="{6F7C4915-1790-4CA0-9D34-D2FA39D2FC3C}" destId="{FBE754B8-0988-45FF-8435-E1714DE535FC}" srcOrd="0" destOrd="0" presId="urn:microsoft.com/office/officeart/2005/8/layout/cycle7"/>
    <dgm:cxn modelId="{3AFE7630-46D9-46CD-8C5D-9B5A1B148D96}" srcId="{B99473CF-F92D-403D-98A7-AB243E4FE7E3}" destId="{D509D7E0-95E4-4187-9874-C58002C49DA0}" srcOrd="0" destOrd="0" parTransId="{7A85C6E2-7152-4465-B2F0-D1A23B8ECE8E}" sibTransId="{9570F88E-19E3-4CF8-BB97-B45D8D9C0338}"/>
    <dgm:cxn modelId="{BBDFED5F-0E9C-450C-9567-05AAA26B342B}" type="presParOf" srcId="{12AB7FC2-6317-4C50-987F-A2DA7EBC5E5A}" destId="{153CA109-FB00-4D36-B040-46CE9956AAE6}" srcOrd="0" destOrd="0" presId="urn:microsoft.com/office/officeart/2005/8/layout/cycle7"/>
    <dgm:cxn modelId="{6A8E60A4-06BC-4AD9-9EE6-EE0E6EA4F910}" type="presParOf" srcId="{12AB7FC2-6317-4C50-987F-A2DA7EBC5E5A}" destId="{E383A523-B19F-438E-A32B-A8832DD9E751}" srcOrd="1" destOrd="0" presId="urn:microsoft.com/office/officeart/2005/8/layout/cycle7"/>
    <dgm:cxn modelId="{B580DF46-DCF8-49D8-9094-41186B2A11CB}" type="presParOf" srcId="{E383A523-B19F-438E-A32B-A8832DD9E751}" destId="{6205CBA4-898A-4D87-BB5A-1F7389385553}" srcOrd="0" destOrd="0" presId="urn:microsoft.com/office/officeart/2005/8/layout/cycle7"/>
    <dgm:cxn modelId="{EE25B6B5-E593-4D32-B457-513FDA3CCC7F}" type="presParOf" srcId="{12AB7FC2-6317-4C50-987F-A2DA7EBC5E5A}" destId="{FBE754B8-0988-45FF-8435-E1714DE535FC}" srcOrd="2" destOrd="0" presId="urn:microsoft.com/office/officeart/2005/8/layout/cycle7"/>
    <dgm:cxn modelId="{E7F688F3-CB5F-48F5-B0AB-A7E61DB1F4AB}" type="presParOf" srcId="{12AB7FC2-6317-4C50-987F-A2DA7EBC5E5A}" destId="{2B3110AA-F3A9-465D-8FE3-BB6E050C6198}" srcOrd="3" destOrd="0" presId="urn:microsoft.com/office/officeart/2005/8/layout/cycle7"/>
    <dgm:cxn modelId="{C13B6FA9-6449-4996-9709-A8634A60D77E}" type="presParOf" srcId="{2B3110AA-F3A9-465D-8FE3-BB6E050C6198}" destId="{493CE960-E647-4D7F-8998-C0837B12E57C}" srcOrd="0" destOrd="0" presId="urn:microsoft.com/office/officeart/2005/8/layout/cycle7"/>
    <dgm:cxn modelId="{CD4D53B8-7357-4B27-9BC7-4FA898910ACB}" type="presParOf" srcId="{12AB7FC2-6317-4C50-987F-A2DA7EBC5E5A}" destId="{1F9AF9A7-0E67-421C-9956-2F1BA7808D5E}" srcOrd="4" destOrd="0" presId="urn:microsoft.com/office/officeart/2005/8/layout/cycle7"/>
    <dgm:cxn modelId="{B2D2410F-80EF-48AB-BA04-45CD3658AFEA}" type="presParOf" srcId="{12AB7FC2-6317-4C50-987F-A2DA7EBC5E5A}" destId="{E6405904-4CB6-4F90-A63D-7513E033A72F}" srcOrd="5" destOrd="0" presId="urn:microsoft.com/office/officeart/2005/8/layout/cycle7"/>
    <dgm:cxn modelId="{EFB453DA-3495-48A2-99C2-35B01916C906}" type="presParOf" srcId="{E6405904-4CB6-4F90-A63D-7513E033A72F}" destId="{5834CBA3-0545-47CE-8594-72E8FDCF21DD}"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E9C0278-3367-42AB-AD76-8D240F6009F7}" type="doc">
      <dgm:prSet loTypeId="urn:microsoft.com/office/officeart/2005/8/layout/equation1" loCatId="process" qsTypeId="urn:microsoft.com/office/officeart/2005/8/quickstyle/simple1#17" qsCatId="simple" csTypeId="urn:microsoft.com/office/officeart/2005/8/colors/accent1_2#17" csCatId="accent1" phldr="1"/>
      <dgm:spPr/>
    </dgm:pt>
    <dgm:pt modelId="{83766BC8-1963-4CFA-A339-F4F4EBD10849}">
      <dgm:prSet phldrT="[Text]"/>
      <dgm:spPr>
        <a:solidFill>
          <a:srgbClr val="FFFF00"/>
        </a:solidFill>
      </dgm:spPr>
      <dgm:t>
        <a:bodyPr/>
        <a:lstStyle/>
        <a:p>
          <a:r>
            <a:rPr lang="en-US" dirty="0" smtClean="0">
              <a:solidFill>
                <a:schemeClr val="tx2">
                  <a:lumMod val="50000"/>
                </a:schemeClr>
              </a:solidFill>
            </a:rPr>
            <a:t>NO SERVICE PLAN</a:t>
          </a:r>
          <a:endParaRPr lang="en-US" dirty="0">
            <a:solidFill>
              <a:schemeClr val="tx2">
                <a:lumMod val="50000"/>
              </a:schemeClr>
            </a:solidFill>
          </a:endParaRPr>
        </a:p>
      </dgm:t>
    </dgm:pt>
    <dgm:pt modelId="{BDE58DE8-D421-4165-8697-EC94B181DE61}" type="parTrans" cxnId="{5C1161F4-5013-4979-BB69-44BC160DE27B}">
      <dgm:prSet/>
      <dgm:spPr/>
      <dgm:t>
        <a:bodyPr/>
        <a:lstStyle/>
        <a:p>
          <a:endParaRPr lang="en-US"/>
        </a:p>
      </dgm:t>
    </dgm:pt>
    <dgm:pt modelId="{04088919-B425-469F-B823-4CD26307AC9C}" type="sibTrans" cxnId="{5C1161F4-5013-4979-BB69-44BC160DE27B}">
      <dgm:prSet/>
      <dgm:spPr>
        <a:solidFill>
          <a:schemeClr val="tx1"/>
        </a:solidFill>
      </dgm:spPr>
      <dgm:t>
        <a:bodyPr/>
        <a:lstStyle/>
        <a:p>
          <a:endParaRPr lang="en-US"/>
        </a:p>
      </dgm:t>
    </dgm:pt>
    <dgm:pt modelId="{26C8CA42-10BA-45AD-9808-F6A6775E2135}">
      <dgm:prSet phldrT="[Text]"/>
      <dgm:spPr>
        <a:solidFill>
          <a:srgbClr val="FF0000"/>
        </a:solidFill>
      </dgm:spPr>
      <dgm:t>
        <a:bodyPr/>
        <a:lstStyle/>
        <a:p>
          <a:r>
            <a:rPr lang="en-US" strike="sngStrike" dirty="0" smtClean="0">
              <a:solidFill>
                <a:schemeClr val="tx2">
                  <a:lumMod val="50000"/>
                </a:schemeClr>
              </a:solidFill>
            </a:rPr>
            <a:t>NO</a:t>
          </a:r>
          <a:r>
            <a:rPr lang="en-US" dirty="0" smtClean="0">
              <a:solidFill>
                <a:schemeClr val="tx2">
                  <a:lumMod val="50000"/>
                </a:schemeClr>
              </a:solidFill>
            </a:rPr>
            <a:t> </a:t>
          </a:r>
          <a:r>
            <a:rPr lang="en-US" strike="sngStrike" dirty="0" smtClean="0">
              <a:solidFill>
                <a:schemeClr val="tx2">
                  <a:lumMod val="50000"/>
                </a:schemeClr>
              </a:solidFill>
            </a:rPr>
            <a:t>SERVICES</a:t>
          </a:r>
          <a:endParaRPr lang="en-US" strike="sngStrike" dirty="0">
            <a:solidFill>
              <a:schemeClr val="tx2">
                <a:lumMod val="50000"/>
              </a:schemeClr>
            </a:solidFill>
          </a:endParaRPr>
        </a:p>
      </dgm:t>
    </dgm:pt>
    <dgm:pt modelId="{A618FB80-C9FC-4728-8DED-6DE345E5EDE5}" type="parTrans" cxnId="{899E30B8-73C6-43FD-BD07-39F9973B8926}">
      <dgm:prSet/>
      <dgm:spPr/>
      <dgm:t>
        <a:bodyPr/>
        <a:lstStyle/>
        <a:p>
          <a:endParaRPr lang="en-US"/>
        </a:p>
      </dgm:t>
    </dgm:pt>
    <dgm:pt modelId="{4B9C7E89-253E-47B6-8D9B-F20FE1489D2D}" type="sibTrans" cxnId="{899E30B8-73C6-43FD-BD07-39F9973B8926}">
      <dgm:prSet/>
      <dgm:spPr/>
      <dgm:t>
        <a:bodyPr/>
        <a:lstStyle/>
        <a:p>
          <a:endParaRPr lang="en-US"/>
        </a:p>
      </dgm:t>
    </dgm:pt>
    <dgm:pt modelId="{A9112336-8103-49EA-893E-8A12CF90D6C0}" type="pres">
      <dgm:prSet presAssocID="{FE9C0278-3367-42AB-AD76-8D240F6009F7}" presName="linearFlow" presStyleCnt="0">
        <dgm:presLayoutVars>
          <dgm:dir/>
          <dgm:resizeHandles val="exact"/>
        </dgm:presLayoutVars>
      </dgm:prSet>
      <dgm:spPr/>
    </dgm:pt>
    <dgm:pt modelId="{860F9C66-A5B1-4C68-B3D4-B34D4BC6A6B0}" type="pres">
      <dgm:prSet presAssocID="{83766BC8-1963-4CFA-A339-F4F4EBD10849}" presName="node" presStyleLbl="node1" presStyleIdx="0" presStyleCnt="2">
        <dgm:presLayoutVars>
          <dgm:bulletEnabled val="1"/>
        </dgm:presLayoutVars>
      </dgm:prSet>
      <dgm:spPr/>
      <dgm:t>
        <a:bodyPr/>
        <a:lstStyle/>
        <a:p>
          <a:endParaRPr lang="en-US"/>
        </a:p>
      </dgm:t>
    </dgm:pt>
    <dgm:pt modelId="{A01FBB87-8DFB-44DB-AB6F-8C1AB3F6B521}" type="pres">
      <dgm:prSet presAssocID="{04088919-B425-469F-B823-4CD26307AC9C}" presName="spacerL" presStyleCnt="0"/>
      <dgm:spPr/>
    </dgm:pt>
    <dgm:pt modelId="{F1B92974-7BCD-4CC9-A6D1-C65F1F9287CD}" type="pres">
      <dgm:prSet presAssocID="{04088919-B425-469F-B823-4CD26307AC9C}" presName="sibTrans" presStyleLbl="sibTrans2D1" presStyleIdx="0" presStyleCnt="1"/>
      <dgm:spPr/>
      <dgm:t>
        <a:bodyPr/>
        <a:lstStyle/>
        <a:p>
          <a:endParaRPr lang="en-US"/>
        </a:p>
      </dgm:t>
    </dgm:pt>
    <dgm:pt modelId="{658480C3-67A2-4B44-B999-CF40A4C4395F}" type="pres">
      <dgm:prSet presAssocID="{04088919-B425-469F-B823-4CD26307AC9C}" presName="spacerR" presStyleCnt="0"/>
      <dgm:spPr/>
    </dgm:pt>
    <dgm:pt modelId="{161FE7D0-2CA4-4681-8854-D1DC76882EC3}" type="pres">
      <dgm:prSet presAssocID="{26C8CA42-10BA-45AD-9808-F6A6775E2135}" presName="node" presStyleLbl="node1" presStyleIdx="1" presStyleCnt="2">
        <dgm:presLayoutVars>
          <dgm:bulletEnabled val="1"/>
        </dgm:presLayoutVars>
      </dgm:prSet>
      <dgm:spPr/>
      <dgm:t>
        <a:bodyPr/>
        <a:lstStyle/>
        <a:p>
          <a:endParaRPr lang="en-US"/>
        </a:p>
      </dgm:t>
    </dgm:pt>
  </dgm:ptLst>
  <dgm:cxnLst>
    <dgm:cxn modelId="{60A103A4-C2FC-491B-818C-301D1C0348C6}" type="presOf" srcId="{83766BC8-1963-4CFA-A339-F4F4EBD10849}" destId="{860F9C66-A5B1-4C68-B3D4-B34D4BC6A6B0}" srcOrd="0" destOrd="0" presId="urn:microsoft.com/office/officeart/2005/8/layout/equation1"/>
    <dgm:cxn modelId="{18E6D7E9-5643-4DA4-8204-33EB98779A8C}" type="presOf" srcId="{FE9C0278-3367-42AB-AD76-8D240F6009F7}" destId="{A9112336-8103-49EA-893E-8A12CF90D6C0}" srcOrd="0" destOrd="0" presId="urn:microsoft.com/office/officeart/2005/8/layout/equation1"/>
    <dgm:cxn modelId="{7A62182D-836F-4D28-8C06-98D453EFD716}" type="presOf" srcId="{04088919-B425-469F-B823-4CD26307AC9C}" destId="{F1B92974-7BCD-4CC9-A6D1-C65F1F9287CD}" srcOrd="0" destOrd="0" presId="urn:microsoft.com/office/officeart/2005/8/layout/equation1"/>
    <dgm:cxn modelId="{0208E286-FB97-4159-83D1-40B5954598F0}" type="presOf" srcId="{26C8CA42-10BA-45AD-9808-F6A6775E2135}" destId="{161FE7D0-2CA4-4681-8854-D1DC76882EC3}" srcOrd="0" destOrd="0" presId="urn:microsoft.com/office/officeart/2005/8/layout/equation1"/>
    <dgm:cxn modelId="{5C1161F4-5013-4979-BB69-44BC160DE27B}" srcId="{FE9C0278-3367-42AB-AD76-8D240F6009F7}" destId="{83766BC8-1963-4CFA-A339-F4F4EBD10849}" srcOrd="0" destOrd="0" parTransId="{BDE58DE8-D421-4165-8697-EC94B181DE61}" sibTransId="{04088919-B425-469F-B823-4CD26307AC9C}"/>
    <dgm:cxn modelId="{899E30B8-73C6-43FD-BD07-39F9973B8926}" srcId="{FE9C0278-3367-42AB-AD76-8D240F6009F7}" destId="{26C8CA42-10BA-45AD-9808-F6A6775E2135}" srcOrd="1" destOrd="0" parTransId="{A618FB80-C9FC-4728-8DED-6DE345E5EDE5}" sibTransId="{4B9C7E89-253E-47B6-8D9B-F20FE1489D2D}"/>
    <dgm:cxn modelId="{7329BF76-C118-44BB-A205-9F77AAC23AD5}" type="presParOf" srcId="{A9112336-8103-49EA-893E-8A12CF90D6C0}" destId="{860F9C66-A5B1-4C68-B3D4-B34D4BC6A6B0}" srcOrd="0" destOrd="0" presId="urn:microsoft.com/office/officeart/2005/8/layout/equation1"/>
    <dgm:cxn modelId="{07DCBB10-646D-4C21-AEA2-282BD75BBDC7}" type="presParOf" srcId="{A9112336-8103-49EA-893E-8A12CF90D6C0}" destId="{A01FBB87-8DFB-44DB-AB6F-8C1AB3F6B521}" srcOrd="1" destOrd="0" presId="urn:microsoft.com/office/officeart/2005/8/layout/equation1"/>
    <dgm:cxn modelId="{76030A03-990C-4C91-97AF-7DDC1B8CA139}" type="presParOf" srcId="{A9112336-8103-49EA-893E-8A12CF90D6C0}" destId="{F1B92974-7BCD-4CC9-A6D1-C65F1F9287CD}" srcOrd="2" destOrd="0" presId="urn:microsoft.com/office/officeart/2005/8/layout/equation1"/>
    <dgm:cxn modelId="{4EE87071-FD54-4462-832C-8B0DF5DA6DF5}" type="presParOf" srcId="{A9112336-8103-49EA-893E-8A12CF90D6C0}" destId="{658480C3-67A2-4B44-B999-CF40A4C4395F}" srcOrd="3" destOrd="0" presId="urn:microsoft.com/office/officeart/2005/8/layout/equation1"/>
    <dgm:cxn modelId="{A6D4A831-C4DA-41C4-982A-178B4FABCD38}" type="presParOf" srcId="{A9112336-8103-49EA-893E-8A12CF90D6C0}" destId="{161FE7D0-2CA4-4681-8854-D1DC76882EC3}" srcOrd="4" destOrd="0" presId="urn:microsoft.com/office/officeart/2005/8/layout/equati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0B305D6-A195-439E-9A96-83A7D09B2C3C}" type="doc">
      <dgm:prSet loTypeId="urn:microsoft.com/office/officeart/2005/8/layout/vList5" loCatId="list" qsTypeId="urn:microsoft.com/office/officeart/2005/8/quickstyle/simple1#18" qsCatId="simple" csTypeId="urn:microsoft.com/office/officeart/2005/8/colors/accent1_2#18" csCatId="accent1" phldr="1"/>
      <dgm:spPr/>
      <dgm:t>
        <a:bodyPr/>
        <a:lstStyle/>
        <a:p>
          <a:endParaRPr lang="en-US"/>
        </a:p>
      </dgm:t>
    </dgm:pt>
    <dgm:pt modelId="{7BCCDBBF-2B9C-442A-802D-3104977B7DED}">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000" dirty="0" smtClean="0"/>
            <a:t>The amount is equal to two times whatever SSI is that year.</a:t>
          </a:r>
          <a:endParaRPr lang="en-US" sz="2000" dirty="0"/>
        </a:p>
      </dgm:t>
    </dgm:pt>
    <dgm:pt modelId="{E4211FC6-450C-42EA-AD32-AD2B64E803A4}" type="parTrans" cxnId="{2E00643B-E53C-43DB-88E3-9EDA8A8A84D9}">
      <dgm:prSet/>
      <dgm:spPr/>
      <dgm:t>
        <a:bodyPr/>
        <a:lstStyle/>
        <a:p>
          <a:endParaRPr lang="en-US"/>
        </a:p>
      </dgm:t>
    </dgm:pt>
    <dgm:pt modelId="{70112F09-CB3F-4BEB-A68D-2F51FCC649A0}" type="sibTrans" cxnId="{2E00643B-E53C-43DB-88E3-9EDA8A8A84D9}">
      <dgm:prSet/>
      <dgm:spPr/>
      <dgm:t>
        <a:bodyPr/>
        <a:lstStyle/>
        <a:p>
          <a:endParaRPr lang="en-US"/>
        </a:p>
      </dgm:t>
    </dgm:pt>
    <dgm:pt modelId="{4120B02E-0B3B-4B7B-91BA-66CE98783CB8}">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000" dirty="0" smtClean="0"/>
            <a:t>Currently SSI is $721 / </a:t>
          </a:r>
          <a:r>
            <a:rPr lang="en-US" sz="2000" b="1" dirty="0" smtClean="0">
              <a:effectLst>
                <a:outerShdw blurRad="38100" dist="38100" dir="2700000" algn="tl">
                  <a:srgbClr val="000000">
                    <a:alpha val="43137"/>
                  </a:srgbClr>
                </a:outerShdw>
              </a:effectLst>
            </a:rPr>
            <a:t>2015= $733</a:t>
          </a:r>
          <a:endParaRPr lang="en-US" sz="2000" b="1" dirty="0">
            <a:effectLst>
              <a:outerShdw blurRad="38100" dist="38100" dir="2700000" algn="tl">
                <a:srgbClr val="000000">
                  <a:alpha val="43137"/>
                </a:srgbClr>
              </a:outerShdw>
            </a:effectLst>
          </a:endParaRPr>
        </a:p>
      </dgm:t>
    </dgm:pt>
    <dgm:pt modelId="{84C9EDC5-6548-4FFE-9686-21E743C57437}" type="parTrans" cxnId="{B5E2DAB6-D2B3-4C2A-B2F7-EBBFE721A4EA}">
      <dgm:prSet/>
      <dgm:spPr/>
      <dgm:t>
        <a:bodyPr/>
        <a:lstStyle/>
        <a:p>
          <a:endParaRPr lang="en-US"/>
        </a:p>
      </dgm:t>
    </dgm:pt>
    <dgm:pt modelId="{71F2C261-AEB7-450F-832C-94C8D8AD6C0B}" type="sibTrans" cxnId="{B5E2DAB6-D2B3-4C2A-B2F7-EBBFE721A4EA}">
      <dgm:prSet/>
      <dgm:spPr/>
      <dgm:t>
        <a:bodyPr/>
        <a:lstStyle/>
        <a:p>
          <a:endParaRPr lang="en-US"/>
        </a:p>
      </dgm:t>
    </dgm:pt>
    <dgm:pt modelId="{14EE7E63-8CD2-4150-8DA8-49BDCB694031}">
      <dgm:prSet phldrT="[Text]" custT="1"/>
      <dgm:spPr>
        <a:solidFill>
          <a:schemeClr val="accent3">
            <a:lumMod val="60000"/>
            <a:lumOff val="40000"/>
          </a:schemeClr>
        </a:solidFill>
      </dgm:spPr>
      <dgm:t>
        <a:bodyPr/>
        <a:lstStyle/>
        <a:p>
          <a:r>
            <a:rPr lang="en-US" sz="3800" dirty="0" smtClean="0"/>
            <a:t>Children’s</a:t>
          </a:r>
        </a:p>
        <a:p>
          <a:r>
            <a:rPr lang="en-US" sz="1800" dirty="0" smtClean="0"/>
            <a:t>19-22</a:t>
          </a:r>
        </a:p>
        <a:p>
          <a:r>
            <a:rPr lang="en-US" sz="1800" dirty="0" smtClean="0"/>
            <a:t>Still in school</a:t>
          </a:r>
          <a:endParaRPr lang="en-US" sz="1800" dirty="0"/>
        </a:p>
      </dgm:t>
    </dgm:pt>
    <dgm:pt modelId="{272E2A4F-4BE6-47F5-B926-F4262FEB491F}" type="parTrans" cxnId="{7382FC10-3E52-4F34-9E10-DBE4DF429313}">
      <dgm:prSet/>
      <dgm:spPr/>
      <dgm:t>
        <a:bodyPr/>
        <a:lstStyle/>
        <a:p>
          <a:endParaRPr lang="en-US"/>
        </a:p>
      </dgm:t>
    </dgm:pt>
    <dgm:pt modelId="{188E880B-495A-456B-89CE-5283EAC07B0D}" type="sibTrans" cxnId="{7382FC10-3E52-4F34-9E10-DBE4DF429313}">
      <dgm:prSet/>
      <dgm:spPr/>
      <dgm:t>
        <a:bodyPr/>
        <a:lstStyle/>
        <a:p>
          <a:endParaRPr lang="en-US"/>
        </a:p>
      </dgm:t>
    </dgm:pt>
    <dgm:pt modelId="{55E9C21A-D580-4D7E-8A2D-D040103E2AE5}">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000" dirty="0" smtClean="0"/>
            <a:t>If the participant is still in school, he or she has access to supports and services with a cost of up to two times SSI.</a:t>
          </a:r>
          <a:endParaRPr lang="en-US" sz="2000" dirty="0"/>
        </a:p>
      </dgm:t>
    </dgm:pt>
    <dgm:pt modelId="{186CCCD2-3DE5-45B4-AFCA-C471411D0D6F}" type="parTrans" cxnId="{C99F2C5D-45FE-48A9-9D17-467E333D7C5C}">
      <dgm:prSet/>
      <dgm:spPr/>
      <dgm:t>
        <a:bodyPr/>
        <a:lstStyle/>
        <a:p>
          <a:endParaRPr lang="en-US"/>
        </a:p>
      </dgm:t>
    </dgm:pt>
    <dgm:pt modelId="{09ADC05F-3372-411F-883E-2926B9E53A86}" type="sibTrans" cxnId="{C99F2C5D-45FE-48A9-9D17-467E333D7C5C}">
      <dgm:prSet/>
      <dgm:spPr/>
      <dgm:t>
        <a:bodyPr/>
        <a:lstStyle/>
        <a:p>
          <a:endParaRPr lang="en-US"/>
        </a:p>
      </dgm:t>
    </dgm:pt>
    <dgm:pt modelId="{2A94B809-BAD9-4951-BAEF-BF6F2627EB86}">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000" dirty="0" smtClean="0"/>
            <a:t>Children’s monthly allocation of HB funds is $1,442/ </a:t>
          </a:r>
          <a:r>
            <a:rPr lang="en-US" sz="2000" b="1" dirty="0" smtClean="0">
              <a:effectLst>
                <a:outerShdw blurRad="38100" dist="38100" dir="2700000" algn="tl">
                  <a:srgbClr val="000000">
                    <a:alpha val="43137"/>
                  </a:srgbClr>
                </a:outerShdw>
              </a:effectLst>
            </a:rPr>
            <a:t>2015= $1466 </a:t>
          </a:r>
          <a:r>
            <a:rPr lang="en-US" sz="2000" b="1" smtClean="0">
              <a:effectLst>
                <a:outerShdw blurRad="38100" dist="38100" dir="2700000" algn="tl">
                  <a:srgbClr val="000000">
                    <a:alpha val="43137"/>
                  </a:srgbClr>
                </a:outerShdw>
              </a:effectLst>
            </a:rPr>
            <a:t>($24 </a:t>
          </a:r>
          <a:r>
            <a:rPr lang="en-US" sz="2000" b="1" dirty="0" smtClean="0">
              <a:effectLst>
                <a:outerShdw blurRad="38100" dist="38100" dir="2700000" algn="tl">
                  <a:srgbClr val="000000">
                    <a:alpha val="43137"/>
                  </a:srgbClr>
                </a:outerShdw>
              </a:effectLst>
            </a:rPr>
            <a:t>increase)</a:t>
          </a:r>
          <a:endParaRPr lang="en-US" sz="2000" b="1" dirty="0">
            <a:effectLst>
              <a:outerShdw blurRad="38100" dist="38100" dir="2700000" algn="tl">
                <a:srgbClr val="000000">
                  <a:alpha val="43137"/>
                </a:srgbClr>
              </a:outerShdw>
            </a:effectLst>
          </a:endParaRPr>
        </a:p>
      </dgm:t>
    </dgm:pt>
    <dgm:pt modelId="{C1A0EDAF-915C-455C-A559-3CFB4AA06885}" type="parTrans" cxnId="{89D8A363-6F0D-4C3A-A5EC-2CF80FEF5440}">
      <dgm:prSet/>
      <dgm:spPr/>
      <dgm:t>
        <a:bodyPr/>
        <a:lstStyle/>
        <a:p>
          <a:endParaRPr lang="en-US"/>
        </a:p>
      </dgm:t>
    </dgm:pt>
    <dgm:pt modelId="{71723E92-EEA7-4B16-A552-3DAA9054C57D}" type="sibTrans" cxnId="{89D8A363-6F0D-4C3A-A5EC-2CF80FEF5440}">
      <dgm:prSet/>
      <dgm:spPr/>
      <dgm:t>
        <a:bodyPr/>
        <a:lstStyle/>
        <a:p>
          <a:endParaRPr lang="en-US"/>
        </a:p>
      </dgm:t>
    </dgm:pt>
    <dgm:pt modelId="{B6AC7E8B-B252-4B17-82D5-51BB96E137C8}">
      <dgm:prSet custT="1">
        <dgm:style>
          <a:lnRef idx="1">
            <a:schemeClr val="accent1"/>
          </a:lnRef>
          <a:fillRef idx="2">
            <a:schemeClr val="accent1"/>
          </a:fillRef>
          <a:effectRef idx="1">
            <a:schemeClr val="accent1"/>
          </a:effectRef>
          <a:fontRef idx="minor">
            <a:schemeClr val="dk1"/>
          </a:fontRef>
        </dgm:style>
      </dgm:prSet>
      <dgm:spPr/>
      <dgm:t>
        <a:bodyPr/>
        <a:lstStyle/>
        <a:p>
          <a:r>
            <a:rPr lang="en-US" sz="2000" dirty="0" smtClean="0"/>
            <a:t>$1,442/ </a:t>
          </a:r>
          <a:r>
            <a:rPr lang="en-US" sz="2000" b="1" dirty="0" smtClean="0">
              <a:effectLst>
                <a:outerShdw blurRad="38100" dist="38100" dir="2700000" algn="tl">
                  <a:srgbClr val="000000">
                    <a:alpha val="43137"/>
                  </a:srgbClr>
                </a:outerShdw>
              </a:effectLst>
            </a:rPr>
            <a:t>2015= $1466 ($24 increase)</a:t>
          </a:r>
          <a:endParaRPr lang="en-US" sz="2000" b="1" dirty="0">
            <a:effectLst>
              <a:outerShdw blurRad="38100" dist="38100" dir="2700000" algn="tl">
                <a:srgbClr val="000000">
                  <a:alpha val="43137"/>
                </a:srgbClr>
              </a:outerShdw>
            </a:effectLst>
          </a:endParaRPr>
        </a:p>
      </dgm:t>
    </dgm:pt>
    <dgm:pt modelId="{11946114-FCEE-4D34-A450-DE48A105F9B3}" type="parTrans" cxnId="{4AF25B89-7B90-41B4-9CE3-09C16D8ED8FF}">
      <dgm:prSet/>
      <dgm:spPr/>
      <dgm:t>
        <a:bodyPr/>
        <a:lstStyle/>
        <a:p>
          <a:endParaRPr lang="en-US"/>
        </a:p>
      </dgm:t>
    </dgm:pt>
    <dgm:pt modelId="{43C5EE0F-CF0C-4EC7-8334-734EBA2B4474}" type="sibTrans" cxnId="{4AF25B89-7B90-41B4-9CE3-09C16D8ED8FF}">
      <dgm:prSet/>
      <dgm:spPr/>
      <dgm:t>
        <a:bodyPr/>
        <a:lstStyle/>
        <a:p>
          <a:endParaRPr lang="en-US"/>
        </a:p>
      </dgm:t>
    </dgm:pt>
    <dgm:pt modelId="{43B40A20-9C19-4BDE-A96A-F6E428704AF1}">
      <dgm:prSet phldrT="[Text]" custT="1"/>
      <dgm:spPr>
        <a:solidFill>
          <a:schemeClr val="accent3">
            <a:lumMod val="60000"/>
            <a:lumOff val="40000"/>
          </a:schemeClr>
        </a:solidFill>
      </dgm:spPr>
      <dgm:t>
        <a:bodyPr/>
        <a:lstStyle/>
        <a:p>
          <a:r>
            <a:rPr lang="en-US" sz="3600" dirty="0" smtClean="0"/>
            <a:t>Children’s</a:t>
          </a:r>
        </a:p>
        <a:p>
          <a:r>
            <a:rPr lang="en-US" sz="2000" dirty="0" smtClean="0"/>
            <a:t>3-18 years old</a:t>
          </a:r>
          <a:endParaRPr lang="en-US" sz="2000" dirty="0"/>
        </a:p>
      </dgm:t>
    </dgm:pt>
    <dgm:pt modelId="{4455493A-F61A-4E14-98C4-674D16E338BA}" type="sibTrans" cxnId="{718D4170-D4E4-4C85-B602-52157EFAE4A2}">
      <dgm:prSet/>
      <dgm:spPr/>
      <dgm:t>
        <a:bodyPr/>
        <a:lstStyle/>
        <a:p>
          <a:endParaRPr lang="en-US"/>
        </a:p>
      </dgm:t>
    </dgm:pt>
    <dgm:pt modelId="{3F2295AB-2A15-43D1-9B9E-6231D9B48FFC}" type="parTrans" cxnId="{718D4170-D4E4-4C85-B602-52157EFAE4A2}">
      <dgm:prSet/>
      <dgm:spPr/>
      <dgm:t>
        <a:bodyPr/>
        <a:lstStyle/>
        <a:p>
          <a:endParaRPr lang="en-US"/>
        </a:p>
      </dgm:t>
    </dgm:pt>
    <dgm:pt modelId="{AC0D29D0-74EF-4CFC-AD12-7C73B5AC0375}" type="pres">
      <dgm:prSet presAssocID="{80B305D6-A195-439E-9A96-83A7D09B2C3C}" presName="Name0" presStyleCnt="0">
        <dgm:presLayoutVars>
          <dgm:dir/>
          <dgm:animLvl val="lvl"/>
          <dgm:resizeHandles val="exact"/>
        </dgm:presLayoutVars>
      </dgm:prSet>
      <dgm:spPr/>
      <dgm:t>
        <a:bodyPr/>
        <a:lstStyle/>
        <a:p>
          <a:endParaRPr lang="en-US"/>
        </a:p>
      </dgm:t>
    </dgm:pt>
    <dgm:pt modelId="{7D05A8C1-B6D6-4113-9096-18D261089F4C}" type="pres">
      <dgm:prSet presAssocID="{43B40A20-9C19-4BDE-A96A-F6E428704AF1}" presName="linNode" presStyleCnt="0"/>
      <dgm:spPr/>
    </dgm:pt>
    <dgm:pt modelId="{DB546918-8FE9-4A54-A552-657565E7747C}" type="pres">
      <dgm:prSet presAssocID="{43B40A20-9C19-4BDE-A96A-F6E428704AF1}" presName="parentText" presStyleLbl="node1" presStyleIdx="0" presStyleCnt="2" custScaleX="80073" custScaleY="33301" custLinFactNeighborX="-11636" custLinFactNeighborY="-28608">
        <dgm:presLayoutVars>
          <dgm:chMax val="1"/>
          <dgm:bulletEnabled val="1"/>
        </dgm:presLayoutVars>
      </dgm:prSet>
      <dgm:spPr/>
      <dgm:t>
        <a:bodyPr/>
        <a:lstStyle/>
        <a:p>
          <a:endParaRPr lang="en-US"/>
        </a:p>
      </dgm:t>
    </dgm:pt>
    <dgm:pt modelId="{262D79A9-18C0-49DD-8C3A-5EB566CD3730}" type="pres">
      <dgm:prSet presAssocID="{43B40A20-9C19-4BDE-A96A-F6E428704AF1}" presName="descendantText" presStyleLbl="alignAccFollowNode1" presStyleIdx="0" presStyleCnt="2" custScaleX="103319" custScaleY="40672" custLinFactNeighborX="-2838" custLinFactNeighborY="-18999">
        <dgm:presLayoutVars>
          <dgm:bulletEnabled val="1"/>
        </dgm:presLayoutVars>
      </dgm:prSet>
      <dgm:spPr/>
      <dgm:t>
        <a:bodyPr/>
        <a:lstStyle/>
        <a:p>
          <a:endParaRPr lang="en-US"/>
        </a:p>
      </dgm:t>
    </dgm:pt>
    <dgm:pt modelId="{A8827070-66E3-4148-A0FA-E871EA4F6C86}" type="pres">
      <dgm:prSet presAssocID="{4455493A-F61A-4E14-98C4-674D16E338BA}" presName="sp" presStyleCnt="0"/>
      <dgm:spPr/>
    </dgm:pt>
    <dgm:pt modelId="{11942DAA-86A5-43D2-8224-5C26C2B410D7}" type="pres">
      <dgm:prSet presAssocID="{14EE7E63-8CD2-4150-8DA8-49BDCB694031}" presName="linNode" presStyleCnt="0"/>
      <dgm:spPr/>
    </dgm:pt>
    <dgm:pt modelId="{F62324D5-3157-46B4-94F3-C49CBEECB220}" type="pres">
      <dgm:prSet presAssocID="{14EE7E63-8CD2-4150-8DA8-49BDCB694031}" presName="parentText" presStyleLbl="node1" presStyleIdx="1" presStyleCnt="2" custScaleX="76378" custScaleY="29128" custLinFactNeighborX="-2212" custLinFactNeighborY="-15580">
        <dgm:presLayoutVars>
          <dgm:chMax val="1"/>
          <dgm:bulletEnabled val="1"/>
        </dgm:presLayoutVars>
      </dgm:prSet>
      <dgm:spPr/>
      <dgm:t>
        <a:bodyPr/>
        <a:lstStyle/>
        <a:p>
          <a:endParaRPr lang="en-US"/>
        </a:p>
      </dgm:t>
    </dgm:pt>
    <dgm:pt modelId="{8181DDA8-CFE0-4C99-9D42-2C4DE29256EA}" type="pres">
      <dgm:prSet presAssocID="{14EE7E63-8CD2-4150-8DA8-49BDCB694031}" presName="descendantText" presStyleLbl="alignAccFollowNode1" presStyleIdx="1" presStyleCnt="2" custScaleX="105888" custScaleY="33665" custLinFactNeighborX="857" custLinFactNeighborY="-20376">
        <dgm:presLayoutVars>
          <dgm:bulletEnabled val="1"/>
        </dgm:presLayoutVars>
      </dgm:prSet>
      <dgm:spPr/>
      <dgm:t>
        <a:bodyPr/>
        <a:lstStyle/>
        <a:p>
          <a:endParaRPr lang="en-US"/>
        </a:p>
      </dgm:t>
    </dgm:pt>
  </dgm:ptLst>
  <dgm:cxnLst>
    <dgm:cxn modelId="{C747B8AF-082B-4D18-B7F1-28D8F657878D}" type="presOf" srcId="{55E9C21A-D580-4D7E-8A2D-D040103E2AE5}" destId="{8181DDA8-CFE0-4C99-9D42-2C4DE29256EA}" srcOrd="0" destOrd="0" presId="urn:microsoft.com/office/officeart/2005/8/layout/vList5"/>
    <dgm:cxn modelId="{ED33B7FD-ACEC-41DA-8EBE-557B868F76DB}" type="presOf" srcId="{2A94B809-BAD9-4951-BAEF-BF6F2627EB86}" destId="{262D79A9-18C0-49DD-8C3A-5EB566CD3730}" srcOrd="0" destOrd="2" presId="urn:microsoft.com/office/officeart/2005/8/layout/vList5"/>
    <dgm:cxn modelId="{34AFD626-F7FE-4468-B472-4D34E3EDF0C4}" type="presOf" srcId="{7BCCDBBF-2B9C-442A-802D-3104977B7DED}" destId="{262D79A9-18C0-49DD-8C3A-5EB566CD3730}" srcOrd="0" destOrd="0" presId="urn:microsoft.com/office/officeart/2005/8/layout/vList5"/>
    <dgm:cxn modelId="{42622116-2D94-4B0B-96BA-78EA584FEB3D}" type="presOf" srcId="{43B40A20-9C19-4BDE-A96A-F6E428704AF1}" destId="{DB546918-8FE9-4A54-A552-657565E7747C}" srcOrd="0" destOrd="0" presId="urn:microsoft.com/office/officeart/2005/8/layout/vList5"/>
    <dgm:cxn modelId="{718D4170-D4E4-4C85-B602-52157EFAE4A2}" srcId="{80B305D6-A195-439E-9A96-83A7D09B2C3C}" destId="{43B40A20-9C19-4BDE-A96A-F6E428704AF1}" srcOrd="0" destOrd="0" parTransId="{3F2295AB-2A15-43D1-9B9E-6231D9B48FFC}" sibTransId="{4455493A-F61A-4E14-98C4-674D16E338BA}"/>
    <dgm:cxn modelId="{B5E2DAB6-D2B3-4C2A-B2F7-EBBFE721A4EA}" srcId="{43B40A20-9C19-4BDE-A96A-F6E428704AF1}" destId="{4120B02E-0B3B-4B7B-91BA-66CE98783CB8}" srcOrd="1" destOrd="0" parTransId="{84C9EDC5-6548-4FFE-9686-21E743C57437}" sibTransId="{71F2C261-AEB7-450F-832C-94C8D8AD6C0B}"/>
    <dgm:cxn modelId="{9CC3A000-C1CC-472F-B125-09406E668FBE}" type="presOf" srcId="{80B305D6-A195-439E-9A96-83A7D09B2C3C}" destId="{AC0D29D0-74EF-4CFC-AD12-7C73B5AC0375}" srcOrd="0" destOrd="0" presId="urn:microsoft.com/office/officeart/2005/8/layout/vList5"/>
    <dgm:cxn modelId="{4AF25B89-7B90-41B4-9CE3-09C16D8ED8FF}" srcId="{14EE7E63-8CD2-4150-8DA8-49BDCB694031}" destId="{B6AC7E8B-B252-4B17-82D5-51BB96E137C8}" srcOrd="1" destOrd="0" parTransId="{11946114-FCEE-4D34-A450-DE48A105F9B3}" sibTransId="{43C5EE0F-CF0C-4EC7-8334-734EBA2B4474}"/>
    <dgm:cxn modelId="{7382FC10-3E52-4F34-9E10-DBE4DF429313}" srcId="{80B305D6-A195-439E-9A96-83A7D09B2C3C}" destId="{14EE7E63-8CD2-4150-8DA8-49BDCB694031}" srcOrd="1" destOrd="0" parTransId="{272E2A4F-4BE6-47F5-B926-F4262FEB491F}" sibTransId="{188E880B-495A-456B-89CE-5283EAC07B0D}"/>
    <dgm:cxn modelId="{2E00643B-E53C-43DB-88E3-9EDA8A8A84D9}" srcId="{43B40A20-9C19-4BDE-A96A-F6E428704AF1}" destId="{7BCCDBBF-2B9C-442A-802D-3104977B7DED}" srcOrd="0" destOrd="0" parTransId="{E4211FC6-450C-42EA-AD32-AD2B64E803A4}" sibTransId="{70112F09-CB3F-4BEB-A68D-2F51FCC649A0}"/>
    <dgm:cxn modelId="{5B0044CD-DA11-484D-907F-7EE9465E2918}" type="presOf" srcId="{B6AC7E8B-B252-4B17-82D5-51BB96E137C8}" destId="{8181DDA8-CFE0-4C99-9D42-2C4DE29256EA}" srcOrd="0" destOrd="1" presId="urn:microsoft.com/office/officeart/2005/8/layout/vList5"/>
    <dgm:cxn modelId="{4C952BC7-D402-4B66-8920-400B8B9BDA30}" type="presOf" srcId="{14EE7E63-8CD2-4150-8DA8-49BDCB694031}" destId="{F62324D5-3157-46B4-94F3-C49CBEECB220}" srcOrd="0" destOrd="0" presId="urn:microsoft.com/office/officeart/2005/8/layout/vList5"/>
    <dgm:cxn modelId="{98FB3CD8-DF0B-4BFE-BA3F-0EE27FC97B49}" type="presOf" srcId="{4120B02E-0B3B-4B7B-91BA-66CE98783CB8}" destId="{262D79A9-18C0-49DD-8C3A-5EB566CD3730}" srcOrd="0" destOrd="1" presId="urn:microsoft.com/office/officeart/2005/8/layout/vList5"/>
    <dgm:cxn modelId="{89D8A363-6F0D-4C3A-A5EC-2CF80FEF5440}" srcId="{43B40A20-9C19-4BDE-A96A-F6E428704AF1}" destId="{2A94B809-BAD9-4951-BAEF-BF6F2627EB86}" srcOrd="2" destOrd="0" parTransId="{C1A0EDAF-915C-455C-A559-3CFB4AA06885}" sibTransId="{71723E92-EEA7-4B16-A552-3DAA9054C57D}"/>
    <dgm:cxn modelId="{C99F2C5D-45FE-48A9-9D17-467E333D7C5C}" srcId="{14EE7E63-8CD2-4150-8DA8-49BDCB694031}" destId="{55E9C21A-D580-4D7E-8A2D-D040103E2AE5}" srcOrd="0" destOrd="0" parTransId="{186CCCD2-3DE5-45B4-AFCA-C471411D0D6F}" sibTransId="{09ADC05F-3372-411F-883E-2926B9E53A86}"/>
    <dgm:cxn modelId="{AF01B8BA-1336-4CE9-A244-1C6BA0D66DAA}" type="presParOf" srcId="{AC0D29D0-74EF-4CFC-AD12-7C73B5AC0375}" destId="{7D05A8C1-B6D6-4113-9096-18D261089F4C}" srcOrd="0" destOrd="0" presId="urn:microsoft.com/office/officeart/2005/8/layout/vList5"/>
    <dgm:cxn modelId="{84A34500-8A2B-4B0D-AE04-477AE24EE62C}" type="presParOf" srcId="{7D05A8C1-B6D6-4113-9096-18D261089F4C}" destId="{DB546918-8FE9-4A54-A552-657565E7747C}" srcOrd="0" destOrd="0" presId="urn:microsoft.com/office/officeart/2005/8/layout/vList5"/>
    <dgm:cxn modelId="{C271B919-6DB2-4CA7-BC22-1716CA2567D0}" type="presParOf" srcId="{7D05A8C1-B6D6-4113-9096-18D261089F4C}" destId="{262D79A9-18C0-49DD-8C3A-5EB566CD3730}" srcOrd="1" destOrd="0" presId="urn:microsoft.com/office/officeart/2005/8/layout/vList5"/>
    <dgm:cxn modelId="{85DDD942-4A04-475A-AC84-3131B4F1DDF2}" type="presParOf" srcId="{AC0D29D0-74EF-4CFC-AD12-7C73B5AC0375}" destId="{A8827070-66E3-4148-A0FA-E871EA4F6C86}" srcOrd="1" destOrd="0" presId="urn:microsoft.com/office/officeart/2005/8/layout/vList5"/>
    <dgm:cxn modelId="{2E30A9FA-D330-4FC0-A7AC-928368B42991}" type="presParOf" srcId="{AC0D29D0-74EF-4CFC-AD12-7C73B5AC0375}" destId="{11942DAA-86A5-43D2-8224-5C26C2B410D7}" srcOrd="2" destOrd="0" presId="urn:microsoft.com/office/officeart/2005/8/layout/vList5"/>
    <dgm:cxn modelId="{709986E2-97C2-4BE0-B9A2-B1598E0C97AD}" type="presParOf" srcId="{11942DAA-86A5-43D2-8224-5C26C2B410D7}" destId="{F62324D5-3157-46B4-94F3-C49CBEECB220}" srcOrd="0" destOrd="0" presId="urn:microsoft.com/office/officeart/2005/8/layout/vList5"/>
    <dgm:cxn modelId="{6FC076EC-EDD8-41EB-A7E0-2559A6A942AD}" type="presParOf" srcId="{11942DAA-86A5-43D2-8224-5C26C2B410D7}" destId="{8181DDA8-CFE0-4C99-9D42-2C4DE29256EA}"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D8F565-D6D4-4F4F-97FD-68C1170AF0E2}" type="doc">
      <dgm:prSet loTypeId="urn:microsoft.com/office/officeart/2005/8/layout/chevron1" loCatId="process" qsTypeId="urn:microsoft.com/office/officeart/2005/8/quickstyle/simple1" qsCatId="simple" csTypeId="urn:microsoft.com/office/officeart/2005/8/colors/colorful1#2" csCatId="colorful" phldr="1"/>
      <dgm:spPr/>
    </dgm:pt>
    <dgm:pt modelId="{B65C6612-D1AB-4174-B444-C4808E3D2B93}">
      <dgm:prSet phldrT="[Text]"/>
      <dgm:spPr/>
      <dgm:t>
        <a:bodyPr/>
        <a:lstStyle/>
        <a:p>
          <a:r>
            <a:rPr lang="en-US" b="1" dirty="0" smtClean="0">
              <a:solidFill>
                <a:schemeClr val="tx1"/>
              </a:solidFill>
            </a:rPr>
            <a:t>1990s:  Clearbrook Clinic, CILA, Respite, and CFC</a:t>
          </a:r>
          <a:endParaRPr lang="en-US" b="1" dirty="0">
            <a:solidFill>
              <a:schemeClr val="tx1"/>
            </a:solidFill>
          </a:endParaRPr>
        </a:p>
      </dgm:t>
    </dgm:pt>
    <dgm:pt modelId="{2B66C0E1-E6DA-4463-80A1-302E25D5EA5B}" type="parTrans" cxnId="{5A3B040D-6123-4A55-92B6-DCA65F74F958}">
      <dgm:prSet/>
      <dgm:spPr/>
      <dgm:t>
        <a:bodyPr/>
        <a:lstStyle/>
        <a:p>
          <a:endParaRPr lang="en-US"/>
        </a:p>
      </dgm:t>
    </dgm:pt>
    <dgm:pt modelId="{A954ADB8-B378-4900-BAC0-38F1D76C7E88}" type="sibTrans" cxnId="{5A3B040D-6123-4A55-92B6-DCA65F74F958}">
      <dgm:prSet/>
      <dgm:spPr/>
      <dgm:t>
        <a:bodyPr/>
        <a:lstStyle/>
        <a:p>
          <a:endParaRPr lang="en-US"/>
        </a:p>
      </dgm:t>
    </dgm:pt>
    <dgm:pt modelId="{E60A845E-5DBD-4F3D-8875-37A07E0802D8}">
      <dgm:prSet phldrT="[Text]"/>
      <dgm:spPr/>
      <dgm:t>
        <a:bodyPr/>
        <a:lstStyle/>
        <a:p>
          <a:r>
            <a:rPr lang="en-US" b="1" dirty="0" smtClean="0">
              <a:solidFill>
                <a:schemeClr val="tx1"/>
              </a:solidFill>
            </a:rPr>
            <a:t>2000:  Plaza opens, HBS expands</a:t>
          </a:r>
          <a:endParaRPr lang="en-US" b="1" dirty="0">
            <a:solidFill>
              <a:schemeClr val="tx1"/>
            </a:solidFill>
          </a:endParaRPr>
        </a:p>
      </dgm:t>
    </dgm:pt>
    <dgm:pt modelId="{458F5262-8C73-4250-89E4-42684BF03181}" type="parTrans" cxnId="{22F53D33-7DDB-4BE6-BA54-1686A64A3090}">
      <dgm:prSet/>
      <dgm:spPr/>
      <dgm:t>
        <a:bodyPr/>
        <a:lstStyle/>
        <a:p>
          <a:endParaRPr lang="en-US"/>
        </a:p>
      </dgm:t>
    </dgm:pt>
    <dgm:pt modelId="{5268AD8D-850D-4FEB-8FAC-62EDC030AB95}" type="sibTrans" cxnId="{22F53D33-7DDB-4BE6-BA54-1686A64A3090}">
      <dgm:prSet/>
      <dgm:spPr/>
      <dgm:t>
        <a:bodyPr/>
        <a:lstStyle/>
        <a:p>
          <a:endParaRPr lang="en-US"/>
        </a:p>
      </dgm:t>
    </dgm:pt>
    <dgm:pt modelId="{3386E95D-E3BC-4DF1-A077-379F444D2FB8}">
      <dgm:prSet phldrT="[Text]" custT="1"/>
      <dgm:spPr/>
      <dgm:t>
        <a:bodyPr/>
        <a:lstStyle/>
        <a:p>
          <a:pPr algn="l"/>
          <a:r>
            <a:rPr lang="en-US" sz="1600" b="1" dirty="0" smtClean="0">
              <a:solidFill>
                <a:schemeClr val="tx1"/>
              </a:solidFill>
            </a:rPr>
            <a:t>Largest provider  of home-based services in IL</a:t>
          </a:r>
          <a:r>
            <a:rPr lang="en-US" sz="1000" dirty="0" smtClean="0"/>
            <a:t>	</a:t>
          </a:r>
          <a:endParaRPr lang="en-US" sz="1000" dirty="0"/>
        </a:p>
      </dgm:t>
    </dgm:pt>
    <dgm:pt modelId="{9F29C577-6A89-42A1-A0B0-D5574086C556}" type="parTrans" cxnId="{65C5ABB9-E5F2-4391-A284-C58F8D7379B7}">
      <dgm:prSet/>
      <dgm:spPr/>
      <dgm:t>
        <a:bodyPr/>
        <a:lstStyle/>
        <a:p>
          <a:endParaRPr lang="en-US"/>
        </a:p>
      </dgm:t>
    </dgm:pt>
    <dgm:pt modelId="{1E659E86-8ADB-413C-A8E4-E4194540E665}" type="sibTrans" cxnId="{65C5ABB9-E5F2-4391-A284-C58F8D7379B7}">
      <dgm:prSet/>
      <dgm:spPr/>
      <dgm:t>
        <a:bodyPr/>
        <a:lstStyle/>
        <a:p>
          <a:endParaRPr lang="en-US"/>
        </a:p>
      </dgm:t>
    </dgm:pt>
    <dgm:pt modelId="{2E7C8EF8-BAA7-4C52-930F-0B2BB952C335}">
      <dgm:prSet phldrT="[Text]" custT="1"/>
      <dgm:spPr/>
      <dgm:t>
        <a:bodyPr/>
        <a:lstStyle/>
        <a:p>
          <a:r>
            <a:rPr lang="en-US" sz="1400" b="1" dirty="0" smtClean="0">
              <a:solidFill>
                <a:schemeClr val="tx1"/>
              </a:solidFill>
            </a:rPr>
            <a:t>6000 served in 13 counties</a:t>
          </a:r>
          <a:endParaRPr lang="en-US" sz="1400" b="1" dirty="0">
            <a:solidFill>
              <a:schemeClr val="tx1"/>
            </a:solidFill>
          </a:endParaRPr>
        </a:p>
      </dgm:t>
    </dgm:pt>
    <dgm:pt modelId="{BC5D0081-2AA3-4412-B6F6-E4B32C7D482F}" type="parTrans" cxnId="{31280A6C-16EF-4050-95E0-7EF5CA6C9E51}">
      <dgm:prSet/>
      <dgm:spPr/>
      <dgm:t>
        <a:bodyPr/>
        <a:lstStyle/>
        <a:p>
          <a:endParaRPr lang="en-US"/>
        </a:p>
      </dgm:t>
    </dgm:pt>
    <dgm:pt modelId="{6C2DE931-60AC-4DDB-BB47-1647C793B1FC}" type="sibTrans" cxnId="{31280A6C-16EF-4050-95E0-7EF5CA6C9E51}">
      <dgm:prSet/>
      <dgm:spPr/>
      <dgm:t>
        <a:bodyPr/>
        <a:lstStyle/>
        <a:p>
          <a:endParaRPr lang="en-US"/>
        </a:p>
      </dgm:t>
    </dgm:pt>
    <dgm:pt modelId="{89AAE739-2162-4F55-852E-0B5558C0BA84}" type="pres">
      <dgm:prSet presAssocID="{91D8F565-D6D4-4F4F-97FD-68C1170AF0E2}" presName="Name0" presStyleCnt="0">
        <dgm:presLayoutVars>
          <dgm:dir/>
          <dgm:animLvl val="lvl"/>
          <dgm:resizeHandles val="exact"/>
        </dgm:presLayoutVars>
      </dgm:prSet>
      <dgm:spPr/>
    </dgm:pt>
    <dgm:pt modelId="{B5BE9FBC-0F14-4565-8EB3-9BFFC51EEE65}" type="pres">
      <dgm:prSet presAssocID="{B65C6612-D1AB-4174-B444-C4808E3D2B93}" presName="parTxOnly" presStyleLbl="node1" presStyleIdx="0" presStyleCnt="4" custScaleY="140532">
        <dgm:presLayoutVars>
          <dgm:chMax val="0"/>
          <dgm:chPref val="0"/>
          <dgm:bulletEnabled val="1"/>
        </dgm:presLayoutVars>
      </dgm:prSet>
      <dgm:spPr/>
      <dgm:t>
        <a:bodyPr/>
        <a:lstStyle/>
        <a:p>
          <a:endParaRPr lang="en-US"/>
        </a:p>
      </dgm:t>
    </dgm:pt>
    <dgm:pt modelId="{F5517374-6846-4190-AB74-F9A38BF4D161}" type="pres">
      <dgm:prSet presAssocID="{A954ADB8-B378-4900-BAC0-38F1D76C7E88}" presName="parTxOnlySpace" presStyleCnt="0"/>
      <dgm:spPr/>
    </dgm:pt>
    <dgm:pt modelId="{D995E2DD-0EB9-4983-8069-658E64417ACF}" type="pres">
      <dgm:prSet presAssocID="{E60A845E-5DBD-4F3D-8875-37A07E0802D8}" presName="parTxOnly" presStyleLbl="node1" presStyleIdx="1" presStyleCnt="4" custScaleY="140532">
        <dgm:presLayoutVars>
          <dgm:chMax val="0"/>
          <dgm:chPref val="0"/>
          <dgm:bulletEnabled val="1"/>
        </dgm:presLayoutVars>
      </dgm:prSet>
      <dgm:spPr/>
      <dgm:t>
        <a:bodyPr/>
        <a:lstStyle/>
        <a:p>
          <a:endParaRPr lang="en-US"/>
        </a:p>
      </dgm:t>
    </dgm:pt>
    <dgm:pt modelId="{64EF7174-75D6-4B10-B2A9-344047AAB782}" type="pres">
      <dgm:prSet presAssocID="{5268AD8D-850D-4FEB-8FAC-62EDC030AB95}" presName="parTxOnlySpace" presStyleCnt="0"/>
      <dgm:spPr/>
    </dgm:pt>
    <dgm:pt modelId="{0FF595FD-444A-4C2F-AE89-48B341E9C786}" type="pres">
      <dgm:prSet presAssocID="{3386E95D-E3BC-4DF1-A077-379F444D2FB8}" presName="parTxOnly" presStyleLbl="node1" presStyleIdx="2" presStyleCnt="4" custScaleX="106946" custScaleY="131465" custLinFactNeighborX="16934" custLinFactNeighborY="4534">
        <dgm:presLayoutVars>
          <dgm:chMax val="0"/>
          <dgm:chPref val="0"/>
          <dgm:bulletEnabled val="1"/>
        </dgm:presLayoutVars>
      </dgm:prSet>
      <dgm:spPr/>
      <dgm:t>
        <a:bodyPr/>
        <a:lstStyle/>
        <a:p>
          <a:endParaRPr lang="en-US"/>
        </a:p>
      </dgm:t>
    </dgm:pt>
    <dgm:pt modelId="{B80D51B9-B5C3-4EFF-B298-B3BCB4A7719B}" type="pres">
      <dgm:prSet presAssocID="{1E659E86-8ADB-413C-A8E4-E4194540E665}" presName="parTxOnlySpace" presStyleCnt="0"/>
      <dgm:spPr/>
    </dgm:pt>
    <dgm:pt modelId="{E8BA9CAE-47C9-4BDF-B83B-BBE3B1A839C5}" type="pres">
      <dgm:prSet presAssocID="{2E7C8EF8-BAA7-4C52-930F-0B2BB952C335}" presName="parTxOnly" presStyleLbl="node1" presStyleIdx="3" presStyleCnt="4" custScaleY="140532">
        <dgm:presLayoutVars>
          <dgm:chMax val="0"/>
          <dgm:chPref val="0"/>
          <dgm:bulletEnabled val="1"/>
        </dgm:presLayoutVars>
      </dgm:prSet>
      <dgm:spPr/>
      <dgm:t>
        <a:bodyPr/>
        <a:lstStyle/>
        <a:p>
          <a:endParaRPr lang="en-US"/>
        </a:p>
      </dgm:t>
    </dgm:pt>
  </dgm:ptLst>
  <dgm:cxnLst>
    <dgm:cxn modelId="{65C5ABB9-E5F2-4391-A284-C58F8D7379B7}" srcId="{91D8F565-D6D4-4F4F-97FD-68C1170AF0E2}" destId="{3386E95D-E3BC-4DF1-A077-379F444D2FB8}" srcOrd="2" destOrd="0" parTransId="{9F29C577-6A89-42A1-A0B0-D5574086C556}" sibTransId="{1E659E86-8ADB-413C-A8E4-E4194540E665}"/>
    <dgm:cxn modelId="{29CE9E83-5778-44EA-8014-E0B07514D986}" type="presOf" srcId="{91D8F565-D6D4-4F4F-97FD-68C1170AF0E2}" destId="{89AAE739-2162-4F55-852E-0B5558C0BA84}" srcOrd="0" destOrd="0" presId="urn:microsoft.com/office/officeart/2005/8/layout/chevron1"/>
    <dgm:cxn modelId="{31280A6C-16EF-4050-95E0-7EF5CA6C9E51}" srcId="{91D8F565-D6D4-4F4F-97FD-68C1170AF0E2}" destId="{2E7C8EF8-BAA7-4C52-930F-0B2BB952C335}" srcOrd="3" destOrd="0" parTransId="{BC5D0081-2AA3-4412-B6F6-E4B32C7D482F}" sibTransId="{6C2DE931-60AC-4DDB-BB47-1647C793B1FC}"/>
    <dgm:cxn modelId="{A5349A1B-8F4D-4E7A-BDEE-9DB1370CB964}" type="presOf" srcId="{2E7C8EF8-BAA7-4C52-930F-0B2BB952C335}" destId="{E8BA9CAE-47C9-4BDF-B83B-BBE3B1A839C5}" srcOrd="0" destOrd="0" presId="urn:microsoft.com/office/officeart/2005/8/layout/chevron1"/>
    <dgm:cxn modelId="{19B35D42-4347-4EA9-81EB-B47B4556564B}" type="presOf" srcId="{E60A845E-5DBD-4F3D-8875-37A07E0802D8}" destId="{D995E2DD-0EB9-4983-8069-658E64417ACF}" srcOrd="0" destOrd="0" presId="urn:microsoft.com/office/officeart/2005/8/layout/chevron1"/>
    <dgm:cxn modelId="{C5706143-E744-40AE-967E-E06FFAFED93E}" type="presOf" srcId="{3386E95D-E3BC-4DF1-A077-379F444D2FB8}" destId="{0FF595FD-444A-4C2F-AE89-48B341E9C786}" srcOrd="0" destOrd="0" presId="urn:microsoft.com/office/officeart/2005/8/layout/chevron1"/>
    <dgm:cxn modelId="{B7955D67-6753-475E-9AA0-485EAF9B7212}" type="presOf" srcId="{B65C6612-D1AB-4174-B444-C4808E3D2B93}" destId="{B5BE9FBC-0F14-4565-8EB3-9BFFC51EEE65}" srcOrd="0" destOrd="0" presId="urn:microsoft.com/office/officeart/2005/8/layout/chevron1"/>
    <dgm:cxn modelId="{5A3B040D-6123-4A55-92B6-DCA65F74F958}" srcId="{91D8F565-D6D4-4F4F-97FD-68C1170AF0E2}" destId="{B65C6612-D1AB-4174-B444-C4808E3D2B93}" srcOrd="0" destOrd="0" parTransId="{2B66C0E1-E6DA-4463-80A1-302E25D5EA5B}" sibTransId="{A954ADB8-B378-4900-BAC0-38F1D76C7E88}"/>
    <dgm:cxn modelId="{22F53D33-7DDB-4BE6-BA54-1686A64A3090}" srcId="{91D8F565-D6D4-4F4F-97FD-68C1170AF0E2}" destId="{E60A845E-5DBD-4F3D-8875-37A07E0802D8}" srcOrd="1" destOrd="0" parTransId="{458F5262-8C73-4250-89E4-42684BF03181}" sibTransId="{5268AD8D-850D-4FEB-8FAC-62EDC030AB95}"/>
    <dgm:cxn modelId="{95F02D3F-414D-4509-B9E8-3048D5D1F236}" type="presParOf" srcId="{89AAE739-2162-4F55-852E-0B5558C0BA84}" destId="{B5BE9FBC-0F14-4565-8EB3-9BFFC51EEE65}" srcOrd="0" destOrd="0" presId="urn:microsoft.com/office/officeart/2005/8/layout/chevron1"/>
    <dgm:cxn modelId="{20210A74-661D-49EB-BCD3-7083ED40DD7F}" type="presParOf" srcId="{89AAE739-2162-4F55-852E-0B5558C0BA84}" destId="{F5517374-6846-4190-AB74-F9A38BF4D161}" srcOrd="1" destOrd="0" presId="urn:microsoft.com/office/officeart/2005/8/layout/chevron1"/>
    <dgm:cxn modelId="{DC769BD1-C4C7-44F5-9F6D-4FC7393C973F}" type="presParOf" srcId="{89AAE739-2162-4F55-852E-0B5558C0BA84}" destId="{D995E2DD-0EB9-4983-8069-658E64417ACF}" srcOrd="2" destOrd="0" presId="urn:microsoft.com/office/officeart/2005/8/layout/chevron1"/>
    <dgm:cxn modelId="{9FBAE5ED-C03A-4F77-BF5C-3206B8AE001E}" type="presParOf" srcId="{89AAE739-2162-4F55-852E-0B5558C0BA84}" destId="{64EF7174-75D6-4B10-B2A9-344047AAB782}" srcOrd="3" destOrd="0" presId="urn:microsoft.com/office/officeart/2005/8/layout/chevron1"/>
    <dgm:cxn modelId="{B6306472-7057-4517-B888-BA6FF27816DE}" type="presParOf" srcId="{89AAE739-2162-4F55-852E-0B5558C0BA84}" destId="{0FF595FD-444A-4C2F-AE89-48B341E9C786}" srcOrd="4" destOrd="0" presId="urn:microsoft.com/office/officeart/2005/8/layout/chevron1"/>
    <dgm:cxn modelId="{4D77F944-D499-431D-B13A-A05C6C412ED7}" type="presParOf" srcId="{89AAE739-2162-4F55-852E-0B5558C0BA84}" destId="{B80D51B9-B5C3-4EFF-B298-B3BCB4A7719B}" srcOrd="5" destOrd="0" presId="urn:microsoft.com/office/officeart/2005/8/layout/chevron1"/>
    <dgm:cxn modelId="{7BE7F7B6-999B-4E28-8CB3-531570A3A015}" type="presParOf" srcId="{89AAE739-2162-4F55-852E-0B5558C0BA84}" destId="{E8BA9CAE-47C9-4BDF-B83B-BBE3B1A839C5}" srcOrd="6" destOrd="0" presId="urn:microsoft.com/office/officeart/2005/8/layout/chevron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41CFF9-24B8-46BC-93A7-25431E66E637}" type="doc">
      <dgm:prSet loTypeId="urn:microsoft.com/office/officeart/2005/8/layout/arrow2" loCatId="process" qsTypeId="urn:microsoft.com/office/officeart/2005/8/quickstyle/simple1" qsCatId="simple" csTypeId="urn:microsoft.com/office/officeart/2005/8/colors/accent4_1" csCatId="accent4" phldr="1"/>
      <dgm:spPr/>
      <dgm:t>
        <a:bodyPr/>
        <a:lstStyle/>
        <a:p>
          <a:endParaRPr lang="en-US"/>
        </a:p>
      </dgm:t>
    </dgm:pt>
    <dgm:pt modelId="{063229FD-4DFA-42C0-A550-882A3A06D8BF}">
      <dgm:prSet phldrT="[Text]"/>
      <dgm:spPr/>
      <dgm:t>
        <a:bodyPr/>
        <a:lstStyle/>
        <a:p>
          <a:r>
            <a:rPr lang="en-US" dirty="0" smtClean="0"/>
            <a:t>Children’s Services</a:t>
          </a:r>
          <a:endParaRPr lang="en-US" dirty="0"/>
        </a:p>
      </dgm:t>
    </dgm:pt>
    <dgm:pt modelId="{62AF84DB-1C86-4A85-9A29-C3B025368291}" type="parTrans" cxnId="{2B4BBA1F-BADD-483D-9286-12170109F4DE}">
      <dgm:prSet/>
      <dgm:spPr/>
      <dgm:t>
        <a:bodyPr/>
        <a:lstStyle/>
        <a:p>
          <a:endParaRPr lang="en-US"/>
        </a:p>
      </dgm:t>
    </dgm:pt>
    <dgm:pt modelId="{CC98043E-BA9E-4047-946B-A654BE9713C5}" type="sibTrans" cxnId="{2B4BBA1F-BADD-483D-9286-12170109F4DE}">
      <dgm:prSet/>
      <dgm:spPr/>
      <dgm:t>
        <a:bodyPr/>
        <a:lstStyle/>
        <a:p>
          <a:endParaRPr lang="en-US"/>
        </a:p>
      </dgm:t>
    </dgm:pt>
    <dgm:pt modelId="{853BA164-06EB-4788-A337-2A472F594D4F}">
      <dgm:prSet phldrT="[Text]"/>
      <dgm:spPr/>
      <dgm:t>
        <a:bodyPr/>
        <a:lstStyle/>
        <a:p>
          <a:pPr>
            <a:spcAft>
              <a:spcPts val="0"/>
            </a:spcAft>
          </a:pPr>
          <a:r>
            <a:rPr lang="en-US" dirty="0" smtClean="0"/>
            <a:t>Adult </a:t>
          </a:r>
        </a:p>
        <a:p>
          <a:pPr>
            <a:spcAft>
              <a:spcPts val="0"/>
            </a:spcAft>
          </a:pPr>
          <a:r>
            <a:rPr lang="en-US" dirty="0" smtClean="0"/>
            <a:t>Day and Residential Services</a:t>
          </a:r>
          <a:endParaRPr lang="en-US" dirty="0"/>
        </a:p>
      </dgm:t>
    </dgm:pt>
    <dgm:pt modelId="{9A585E99-90BE-47EB-A1FB-6141C4A7F3AD}" type="parTrans" cxnId="{A3EA1D61-58D7-4E08-BB49-A5C9248C24C3}">
      <dgm:prSet/>
      <dgm:spPr/>
      <dgm:t>
        <a:bodyPr/>
        <a:lstStyle/>
        <a:p>
          <a:endParaRPr lang="en-US"/>
        </a:p>
      </dgm:t>
    </dgm:pt>
    <dgm:pt modelId="{F449BC82-43F5-47B8-AC2E-87819A0EDBB3}" type="sibTrans" cxnId="{A3EA1D61-58D7-4E08-BB49-A5C9248C24C3}">
      <dgm:prSet/>
      <dgm:spPr/>
      <dgm:t>
        <a:bodyPr/>
        <a:lstStyle/>
        <a:p>
          <a:endParaRPr lang="en-US"/>
        </a:p>
      </dgm:t>
    </dgm:pt>
    <dgm:pt modelId="{1BF5CC13-C7DD-47EA-82DD-2ABD5133E093}">
      <dgm:prSet phldrT="[Text]"/>
      <dgm:spPr/>
      <dgm:t>
        <a:bodyPr/>
        <a:lstStyle/>
        <a:p>
          <a:r>
            <a:rPr lang="en-US" dirty="0" smtClean="0"/>
            <a:t>Senior Services</a:t>
          </a:r>
          <a:endParaRPr lang="en-US" dirty="0"/>
        </a:p>
      </dgm:t>
    </dgm:pt>
    <dgm:pt modelId="{BB265892-55C6-4F1E-B99D-6962A2BBF080}" type="parTrans" cxnId="{11A82427-37F3-4C09-A852-68B52DBD2F42}">
      <dgm:prSet/>
      <dgm:spPr/>
      <dgm:t>
        <a:bodyPr/>
        <a:lstStyle/>
        <a:p>
          <a:endParaRPr lang="en-US"/>
        </a:p>
      </dgm:t>
    </dgm:pt>
    <dgm:pt modelId="{BECB93DC-9FBA-4BC8-89E4-06221E245A03}" type="sibTrans" cxnId="{11A82427-37F3-4C09-A852-68B52DBD2F42}">
      <dgm:prSet/>
      <dgm:spPr/>
      <dgm:t>
        <a:bodyPr/>
        <a:lstStyle/>
        <a:p>
          <a:endParaRPr lang="en-US"/>
        </a:p>
      </dgm:t>
    </dgm:pt>
    <dgm:pt modelId="{DDEEFE77-7A47-4A56-8821-918D936D4171}" type="pres">
      <dgm:prSet presAssocID="{A841CFF9-24B8-46BC-93A7-25431E66E637}" presName="arrowDiagram" presStyleCnt="0">
        <dgm:presLayoutVars>
          <dgm:chMax val="5"/>
          <dgm:dir/>
          <dgm:resizeHandles val="exact"/>
        </dgm:presLayoutVars>
      </dgm:prSet>
      <dgm:spPr/>
      <dgm:t>
        <a:bodyPr/>
        <a:lstStyle/>
        <a:p>
          <a:endParaRPr lang="en-US"/>
        </a:p>
      </dgm:t>
    </dgm:pt>
    <dgm:pt modelId="{C3086834-6CE9-43AE-A282-9E48FE004900}" type="pres">
      <dgm:prSet presAssocID="{A841CFF9-24B8-46BC-93A7-25431E66E637}" presName="arrow" presStyleLbl="bgShp" presStyleIdx="0" presStyleCnt="1"/>
      <dgm:spPr>
        <a:solidFill>
          <a:schemeClr val="bg2">
            <a:lumMod val="50000"/>
          </a:schemeClr>
        </a:solidFill>
      </dgm:spPr>
    </dgm:pt>
    <dgm:pt modelId="{8B9F4C12-5DC1-4E77-9E1A-CE3702149A56}" type="pres">
      <dgm:prSet presAssocID="{A841CFF9-24B8-46BC-93A7-25431E66E637}" presName="arrowDiagram3" presStyleCnt="0"/>
      <dgm:spPr/>
    </dgm:pt>
    <dgm:pt modelId="{7DAE8509-2B3C-4CF0-AF93-7852C72F4E23}" type="pres">
      <dgm:prSet presAssocID="{063229FD-4DFA-42C0-A550-882A3A06D8BF}" presName="bullet3a" presStyleLbl="node1" presStyleIdx="0" presStyleCnt="3" custScaleX="192361" custScaleY="197455" custLinFactX="-19115" custLinFactY="8900" custLinFactNeighborX="-100000" custLinFactNeighborY="100000"/>
      <dgm:spPr/>
    </dgm:pt>
    <dgm:pt modelId="{E49516BF-15C8-4443-AA12-41DD8C62B131}" type="pres">
      <dgm:prSet presAssocID="{063229FD-4DFA-42C0-A550-882A3A06D8BF}" presName="textBox3a" presStyleLbl="revTx" presStyleIdx="0" presStyleCnt="3" custLinFactNeighborX="-3175" custLinFactNeighborY="20509">
        <dgm:presLayoutVars>
          <dgm:bulletEnabled val="1"/>
        </dgm:presLayoutVars>
      </dgm:prSet>
      <dgm:spPr/>
      <dgm:t>
        <a:bodyPr/>
        <a:lstStyle/>
        <a:p>
          <a:endParaRPr lang="en-US"/>
        </a:p>
      </dgm:t>
    </dgm:pt>
    <dgm:pt modelId="{7E8558B7-2F9A-443E-805F-42D890AC0921}" type="pres">
      <dgm:prSet presAssocID="{853BA164-06EB-4788-A337-2A472F594D4F}" presName="bullet3b" presStyleLbl="node1" presStyleIdx="1" presStyleCnt="3" custScaleX="118922" custScaleY="121421" custLinFactX="16633" custLinFactNeighborX="100000" custLinFactNeighborY="-17280"/>
      <dgm:spPr/>
      <dgm:t>
        <a:bodyPr/>
        <a:lstStyle/>
        <a:p>
          <a:endParaRPr lang="en-US"/>
        </a:p>
      </dgm:t>
    </dgm:pt>
    <dgm:pt modelId="{6AE39CAD-A300-46FE-A271-701D56C7E9A6}" type="pres">
      <dgm:prSet presAssocID="{853BA164-06EB-4788-A337-2A472F594D4F}" presName="textBox3b" presStyleLbl="revTx" presStyleIdx="1" presStyleCnt="3" custLinFactNeighborX="26718" custLinFactNeighborY="-3477">
        <dgm:presLayoutVars>
          <dgm:bulletEnabled val="1"/>
        </dgm:presLayoutVars>
      </dgm:prSet>
      <dgm:spPr/>
      <dgm:t>
        <a:bodyPr/>
        <a:lstStyle/>
        <a:p>
          <a:endParaRPr lang="en-US"/>
        </a:p>
      </dgm:t>
    </dgm:pt>
    <dgm:pt modelId="{1083556D-71DB-4AF6-B319-9DD63B0B1ED0}" type="pres">
      <dgm:prSet presAssocID="{1BF5CC13-C7DD-47EA-82DD-2ABD5133E093}" presName="bullet3c" presStyleLbl="node1" presStyleIdx="2" presStyleCnt="3" custLinFactX="161383" custLinFactNeighborX="200000" custLinFactNeighborY="-87344"/>
      <dgm:spPr/>
    </dgm:pt>
    <dgm:pt modelId="{FE854D93-A5C3-4FC0-8096-1F0A31269CF3}" type="pres">
      <dgm:prSet presAssocID="{1BF5CC13-C7DD-47EA-82DD-2ABD5133E093}" presName="textBox3c" presStyleLbl="revTx" presStyleIdx="2" presStyleCnt="3" custLinFactNeighborX="73775" custLinFactNeighborY="-3053">
        <dgm:presLayoutVars>
          <dgm:bulletEnabled val="1"/>
        </dgm:presLayoutVars>
      </dgm:prSet>
      <dgm:spPr/>
      <dgm:t>
        <a:bodyPr/>
        <a:lstStyle/>
        <a:p>
          <a:endParaRPr lang="en-US"/>
        </a:p>
      </dgm:t>
    </dgm:pt>
  </dgm:ptLst>
  <dgm:cxnLst>
    <dgm:cxn modelId="{D3F4674E-9101-4053-8B96-C689BFA88D5D}" type="presOf" srcId="{A841CFF9-24B8-46BC-93A7-25431E66E637}" destId="{DDEEFE77-7A47-4A56-8821-918D936D4171}" srcOrd="0" destOrd="0" presId="urn:microsoft.com/office/officeart/2005/8/layout/arrow2"/>
    <dgm:cxn modelId="{11A82427-37F3-4C09-A852-68B52DBD2F42}" srcId="{A841CFF9-24B8-46BC-93A7-25431E66E637}" destId="{1BF5CC13-C7DD-47EA-82DD-2ABD5133E093}" srcOrd="2" destOrd="0" parTransId="{BB265892-55C6-4F1E-B99D-6962A2BBF080}" sibTransId="{BECB93DC-9FBA-4BC8-89E4-06221E245A03}"/>
    <dgm:cxn modelId="{7450A0E5-A274-43C5-8ADE-A3FE5C79714F}" type="presOf" srcId="{1BF5CC13-C7DD-47EA-82DD-2ABD5133E093}" destId="{FE854D93-A5C3-4FC0-8096-1F0A31269CF3}" srcOrd="0" destOrd="0" presId="urn:microsoft.com/office/officeart/2005/8/layout/arrow2"/>
    <dgm:cxn modelId="{2B4BBA1F-BADD-483D-9286-12170109F4DE}" srcId="{A841CFF9-24B8-46BC-93A7-25431E66E637}" destId="{063229FD-4DFA-42C0-A550-882A3A06D8BF}" srcOrd="0" destOrd="0" parTransId="{62AF84DB-1C86-4A85-9A29-C3B025368291}" sibTransId="{CC98043E-BA9E-4047-946B-A654BE9713C5}"/>
    <dgm:cxn modelId="{5ACAF63E-E3AA-42FE-9D08-45C8A6221080}" type="presOf" srcId="{853BA164-06EB-4788-A337-2A472F594D4F}" destId="{6AE39CAD-A300-46FE-A271-701D56C7E9A6}" srcOrd="0" destOrd="0" presId="urn:microsoft.com/office/officeart/2005/8/layout/arrow2"/>
    <dgm:cxn modelId="{369844CE-DF8D-4E87-8835-D59E78DFFBDF}" type="presOf" srcId="{063229FD-4DFA-42C0-A550-882A3A06D8BF}" destId="{E49516BF-15C8-4443-AA12-41DD8C62B131}" srcOrd="0" destOrd="0" presId="urn:microsoft.com/office/officeart/2005/8/layout/arrow2"/>
    <dgm:cxn modelId="{A3EA1D61-58D7-4E08-BB49-A5C9248C24C3}" srcId="{A841CFF9-24B8-46BC-93A7-25431E66E637}" destId="{853BA164-06EB-4788-A337-2A472F594D4F}" srcOrd="1" destOrd="0" parTransId="{9A585E99-90BE-47EB-A1FB-6141C4A7F3AD}" sibTransId="{F449BC82-43F5-47B8-AC2E-87819A0EDBB3}"/>
    <dgm:cxn modelId="{8A4D949B-EB52-4AAF-B2EA-A3C7E928575B}" type="presParOf" srcId="{DDEEFE77-7A47-4A56-8821-918D936D4171}" destId="{C3086834-6CE9-43AE-A282-9E48FE004900}" srcOrd="0" destOrd="0" presId="urn:microsoft.com/office/officeart/2005/8/layout/arrow2"/>
    <dgm:cxn modelId="{CA2B2645-85E5-4B7D-9515-F6CD53FF4C19}" type="presParOf" srcId="{DDEEFE77-7A47-4A56-8821-918D936D4171}" destId="{8B9F4C12-5DC1-4E77-9E1A-CE3702149A56}" srcOrd="1" destOrd="0" presId="urn:microsoft.com/office/officeart/2005/8/layout/arrow2"/>
    <dgm:cxn modelId="{ABE20169-DB89-446D-BE97-C203885CE6BB}" type="presParOf" srcId="{8B9F4C12-5DC1-4E77-9E1A-CE3702149A56}" destId="{7DAE8509-2B3C-4CF0-AF93-7852C72F4E23}" srcOrd="0" destOrd="0" presId="urn:microsoft.com/office/officeart/2005/8/layout/arrow2"/>
    <dgm:cxn modelId="{1CB0CF79-FB3A-4216-A0F7-6EF85DCCB83C}" type="presParOf" srcId="{8B9F4C12-5DC1-4E77-9E1A-CE3702149A56}" destId="{E49516BF-15C8-4443-AA12-41DD8C62B131}" srcOrd="1" destOrd="0" presId="urn:microsoft.com/office/officeart/2005/8/layout/arrow2"/>
    <dgm:cxn modelId="{CDBA148A-9735-4196-8A22-4B2951897891}" type="presParOf" srcId="{8B9F4C12-5DC1-4E77-9E1A-CE3702149A56}" destId="{7E8558B7-2F9A-443E-805F-42D890AC0921}" srcOrd="2" destOrd="0" presId="urn:microsoft.com/office/officeart/2005/8/layout/arrow2"/>
    <dgm:cxn modelId="{E7AB30BB-FEA8-44CB-BF9A-D3BB60F48202}" type="presParOf" srcId="{8B9F4C12-5DC1-4E77-9E1A-CE3702149A56}" destId="{6AE39CAD-A300-46FE-A271-701D56C7E9A6}" srcOrd="3" destOrd="0" presId="urn:microsoft.com/office/officeart/2005/8/layout/arrow2"/>
    <dgm:cxn modelId="{7FE258C2-002A-4DAE-AD62-4AFD6A673DB4}" type="presParOf" srcId="{8B9F4C12-5DC1-4E77-9E1A-CE3702149A56}" destId="{1083556D-71DB-4AF6-B319-9DD63B0B1ED0}" srcOrd="4" destOrd="0" presId="urn:microsoft.com/office/officeart/2005/8/layout/arrow2"/>
    <dgm:cxn modelId="{425DFA42-41AB-42E1-A1F2-3B5D996E258E}" type="presParOf" srcId="{8B9F4C12-5DC1-4E77-9E1A-CE3702149A56}" destId="{FE854D93-A5C3-4FC0-8096-1F0A31269CF3}" srcOrd="5"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41CFF9-24B8-46BC-93A7-25431E66E637}" type="doc">
      <dgm:prSet loTypeId="urn:microsoft.com/office/officeart/2005/8/layout/arrow2" loCatId="process" qsTypeId="urn:microsoft.com/office/officeart/2005/8/quickstyle/simple1" qsCatId="simple" csTypeId="urn:microsoft.com/office/officeart/2005/8/colors/accent4_1" csCatId="accent4" phldr="1"/>
      <dgm:spPr/>
      <dgm:t>
        <a:bodyPr/>
        <a:lstStyle/>
        <a:p>
          <a:endParaRPr lang="en-US"/>
        </a:p>
      </dgm:t>
    </dgm:pt>
    <dgm:pt modelId="{063229FD-4DFA-42C0-A550-882A3A06D8BF}">
      <dgm:prSet phldrT="[Text]"/>
      <dgm:spPr>
        <a:solidFill>
          <a:schemeClr val="bg1"/>
        </a:solidFill>
      </dgm:spPr>
      <dgm:t>
        <a:bodyPr/>
        <a:lstStyle/>
        <a:p>
          <a:pPr>
            <a:lnSpc>
              <a:spcPct val="150000"/>
            </a:lnSpc>
          </a:pPr>
          <a:r>
            <a:rPr lang="en-US" b="0" dirty="0" smtClean="0">
              <a:solidFill>
                <a:schemeClr val="bg1">
                  <a:lumMod val="75000"/>
                </a:schemeClr>
              </a:solidFill>
            </a:rPr>
            <a:t>Children’s Services</a:t>
          </a:r>
          <a:endParaRPr lang="en-US" b="0" dirty="0">
            <a:solidFill>
              <a:schemeClr val="bg1">
                <a:lumMod val="75000"/>
              </a:schemeClr>
            </a:solidFill>
          </a:endParaRPr>
        </a:p>
      </dgm:t>
    </dgm:pt>
    <dgm:pt modelId="{62AF84DB-1C86-4A85-9A29-C3B025368291}" type="parTrans" cxnId="{2B4BBA1F-BADD-483D-9286-12170109F4DE}">
      <dgm:prSet/>
      <dgm:spPr/>
      <dgm:t>
        <a:bodyPr/>
        <a:lstStyle/>
        <a:p>
          <a:endParaRPr lang="en-US"/>
        </a:p>
      </dgm:t>
    </dgm:pt>
    <dgm:pt modelId="{CC98043E-BA9E-4047-946B-A654BE9713C5}" type="sibTrans" cxnId="{2B4BBA1F-BADD-483D-9286-12170109F4DE}">
      <dgm:prSet/>
      <dgm:spPr/>
      <dgm:t>
        <a:bodyPr/>
        <a:lstStyle/>
        <a:p>
          <a:endParaRPr lang="en-US"/>
        </a:p>
      </dgm:t>
    </dgm:pt>
    <dgm:pt modelId="{853BA164-06EB-4788-A337-2A472F594D4F}">
      <dgm:prSet phldrT="[Text]"/>
      <dgm:spPr>
        <a:solidFill>
          <a:schemeClr val="accent4"/>
        </a:solidFill>
      </dgm:spPr>
      <dgm:t>
        <a:bodyPr/>
        <a:lstStyle/>
        <a:p>
          <a:r>
            <a:rPr lang="en-US" b="1" dirty="0" smtClean="0">
              <a:solidFill>
                <a:schemeClr val="tx1"/>
              </a:solidFill>
            </a:rPr>
            <a:t>Adult Day and Residential Services</a:t>
          </a:r>
          <a:endParaRPr lang="en-US" b="1" dirty="0">
            <a:solidFill>
              <a:schemeClr val="tx1"/>
            </a:solidFill>
          </a:endParaRPr>
        </a:p>
      </dgm:t>
    </dgm:pt>
    <dgm:pt modelId="{9A585E99-90BE-47EB-A1FB-6141C4A7F3AD}" type="parTrans" cxnId="{A3EA1D61-58D7-4E08-BB49-A5C9248C24C3}">
      <dgm:prSet/>
      <dgm:spPr/>
      <dgm:t>
        <a:bodyPr/>
        <a:lstStyle/>
        <a:p>
          <a:endParaRPr lang="en-US"/>
        </a:p>
      </dgm:t>
    </dgm:pt>
    <dgm:pt modelId="{F449BC82-43F5-47B8-AC2E-87819A0EDBB3}" type="sibTrans" cxnId="{A3EA1D61-58D7-4E08-BB49-A5C9248C24C3}">
      <dgm:prSet/>
      <dgm:spPr/>
      <dgm:t>
        <a:bodyPr/>
        <a:lstStyle/>
        <a:p>
          <a:endParaRPr lang="en-US"/>
        </a:p>
      </dgm:t>
    </dgm:pt>
    <dgm:pt modelId="{1BF5CC13-C7DD-47EA-82DD-2ABD5133E093}">
      <dgm:prSet phldrT="[Text]"/>
      <dgm:spPr/>
      <dgm:t>
        <a:bodyPr/>
        <a:lstStyle/>
        <a:p>
          <a:r>
            <a:rPr lang="en-US" dirty="0" smtClean="0">
              <a:solidFill>
                <a:schemeClr val="tx2">
                  <a:lumMod val="40000"/>
                  <a:lumOff val="60000"/>
                </a:schemeClr>
              </a:solidFill>
            </a:rPr>
            <a:t>Senior Services</a:t>
          </a:r>
          <a:endParaRPr lang="en-US" dirty="0">
            <a:solidFill>
              <a:schemeClr val="tx2">
                <a:lumMod val="40000"/>
                <a:lumOff val="60000"/>
              </a:schemeClr>
            </a:solidFill>
          </a:endParaRPr>
        </a:p>
      </dgm:t>
    </dgm:pt>
    <dgm:pt modelId="{BB265892-55C6-4F1E-B99D-6962A2BBF080}" type="parTrans" cxnId="{11A82427-37F3-4C09-A852-68B52DBD2F42}">
      <dgm:prSet/>
      <dgm:spPr/>
      <dgm:t>
        <a:bodyPr/>
        <a:lstStyle/>
        <a:p>
          <a:endParaRPr lang="en-US"/>
        </a:p>
      </dgm:t>
    </dgm:pt>
    <dgm:pt modelId="{BECB93DC-9FBA-4BC8-89E4-06221E245A03}" type="sibTrans" cxnId="{11A82427-37F3-4C09-A852-68B52DBD2F42}">
      <dgm:prSet/>
      <dgm:spPr/>
      <dgm:t>
        <a:bodyPr/>
        <a:lstStyle/>
        <a:p>
          <a:endParaRPr lang="en-US"/>
        </a:p>
      </dgm:t>
    </dgm:pt>
    <dgm:pt modelId="{DDEEFE77-7A47-4A56-8821-918D936D4171}" type="pres">
      <dgm:prSet presAssocID="{A841CFF9-24B8-46BC-93A7-25431E66E637}" presName="arrowDiagram" presStyleCnt="0">
        <dgm:presLayoutVars>
          <dgm:chMax val="5"/>
          <dgm:dir/>
          <dgm:resizeHandles val="exact"/>
        </dgm:presLayoutVars>
      </dgm:prSet>
      <dgm:spPr/>
      <dgm:t>
        <a:bodyPr/>
        <a:lstStyle/>
        <a:p>
          <a:endParaRPr lang="en-US"/>
        </a:p>
      </dgm:t>
    </dgm:pt>
    <dgm:pt modelId="{C3086834-6CE9-43AE-A282-9E48FE004900}" type="pres">
      <dgm:prSet presAssocID="{A841CFF9-24B8-46BC-93A7-25431E66E637}" presName="arrow" presStyleLbl="bgShp" presStyleIdx="0" presStyleCnt="1"/>
      <dgm:spPr>
        <a:solidFill>
          <a:schemeClr val="bg2">
            <a:lumMod val="50000"/>
          </a:schemeClr>
        </a:solidFill>
      </dgm:spPr>
      <dgm:t>
        <a:bodyPr/>
        <a:lstStyle/>
        <a:p>
          <a:endParaRPr lang="en-US"/>
        </a:p>
      </dgm:t>
    </dgm:pt>
    <dgm:pt modelId="{8B9F4C12-5DC1-4E77-9E1A-CE3702149A56}" type="pres">
      <dgm:prSet presAssocID="{A841CFF9-24B8-46BC-93A7-25431E66E637}" presName="arrowDiagram3" presStyleCnt="0"/>
      <dgm:spPr/>
    </dgm:pt>
    <dgm:pt modelId="{7DAE8509-2B3C-4CF0-AF93-7852C72F4E23}" type="pres">
      <dgm:prSet presAssocID="{063229FD-4DFA-42C0-A550-882A3A06D8BF}" presName="bullet3a" presStyleLbl="node1" presStyleIdx="0" presStyleCnt="3" custScaleX="192361" custScaleY="197455" custLinFactX="-19115" custLinFactY="8900" custLinFactNeighborX="-100000" custLinFactNeighborY="100000"/>
      <dgm:spPr>
        <a:noFill/>
      </dgm:spPr>
      <dgm:t>
        <a:bodyPr/>
        <a:lstStyle/>
        <a:p>
          <a:endParaRPr lang="en-US"/>
        </a:p>
      </dgm:t>
    </dgm:pt>
    <dgm:pt modelId="{E49516BF-15C8-4443-AA12-41DD8C62B131}" type="pres">
      <dgm:prSet presAssocID="{063229FD-4DFA-42C0-A550-882A3A06D8BF}" presName="textBox3a" presStyleLbl="revTx" presStyleIdx="0" presStyleCnt="3" custScaleX="92790" custScaleY="81668" custLinFactNeighborX="-3175" custLinFactNeighborY="20509">
        <dgm:presLayoutVars>
          <dgm:bulletEnabled val="1"/>
        </dgm:presLayoutVars>
      </dgm:prSet>
      <dgm:spPr/>
      <dgm:t>
        <a:bodyPr/>
        <a:lstStyle/>
        <a:p>
          <a:endParaRPr lang="en-US"/>
        </a:p>
      </dgm:t>
    </dgm:pt>
    <dgm:pt modelId="{7E8558B7-2F9A-443E-805F-42D890AC0921}" type="pres">
      <dgm:prSet presAssocID="{853BA164-06EB-4788-A337-2A472F594D4F}" presName="bullet3b" presStyleLbl="node1" presStyleIdx="1" presStyleCnt="3" custScaleX="118922" custScaleY="121421" custLinFactX="16633" custLinFactNeighborX="100000" custLinFactNeighborY="-17280"/>
      <dgm:spPr>
        <a:solidFill>
          <a:schemeClr val="accent4"/>
        </a:solidFill>
      </dgm:spPr>
      <dgm:t>
        <a:bodyPr/>
        <a:lstStyle/>
        <a:p>
          <a:endParaRPr lang="en-US"/>
        </a:p>
      </dgm:t>
    </dgm:pt>
    <dgm:pt modelId="{6AE39CAD-A300-46FE-A271-701D56C7E9A6}" type="pres">
      <dgm:prSet presAssocID="{853BA164-06EB-4788-A337-2A472F594D4F}" presName="textBox3b" presStyleLbl="revTx" presStyleIdx="1" presStyleCnt="3" custScaleX="86259" custScaleY="44528" custLinFactNeighborX="35369" custLinFactNeighborY="-31213">
        <dgm:presLayoutVars>
          <dgm:bulletEnabled val="1"/>
        </dgm:presLayoutVars>
      </dgm:prSet>
      <dgm:spPr/>
      <dgm:t>
        <a:bodyPr/>
        <a:lstStyle/>
        <a:p>
          <a:endParaRPr lang="en-US"/>
        </a:p>
      </dgm:t>
    </dgm:pt>
    <dgm:pt modelId="{1083556D-71DB-4AF6-B319-9DD63B0B1ED0}" type="pres">
      <dgm:prSet presAssocID="{1BF5CC13-C7DD-47EA-82DD-2ABD5133E093}" presName="bullet3c" presStyleLbl="node1" presStyleIdx="2" presStyleCnt="3" custLinFactX="161383" custLinFactNeighborX="200000" custLinFactNeighborY="-87344"/>
      <dgm:spPr/>
    </dgm:pt>
    <dgm:pt modelId="{FE854D93-A5C3-4FC0-8096-1F0A31269CF3}" type="pres">
      <dgm:prSet presAssocID="{1BF5CC13-C7DD-47EA-82DD-2ABD5133E093}" presName="textBox3c" presStyleLbl="revTx" presStyleIdx="2" presStyleCnt="3" custLinFactNeighborX="73775" custLinFactNeighborY="-3053">
        <dgm:presLayoutVars>
          <dgm:bulletEnabled val="1"/>
        </dgm:presLayoutVars>
      </dgm:prSet>
      <dgm:spPr/>
      <dgm:t>
        <a:bodyPr/>
        <a:lstStyle/>
        <a:p>
          <a:endParaRPr lang="en-US"/>
        </a:p>
      </dgm:t>
    </dgm:pt>
  </dgm:ptLst>
  <dgm:cxnLst>
    <dgm:cxn modelId="{11A82427-37F3-4C09-A852-68B52DBD2F42}" srcId="{A841CFF9-24B8-46BC-93A7-25431E66E637}" destId="{1BF5CC13-C7DD-47EA-82DD-2ABD5133E093}" srcOrd="2" destOrd="0" parTransId="{BB265892-55C6-4F1E-B99D-6962A2BBF080}" sibTransId="{BECB93DC-9FBA-4BC8-89E4-06221E245A03}"/>
    <dgm:cxn modelId="{8B49B56E-37CA-42CD-B103-0B4D76BF6347}" type="presOf" srcId="{1BF5CC13-C7DD-47EA-82DD-2ABD5133E093}" destId="{FE854D93-A5C3-4FC0-8096-1F0A31269CF3}" srcOrd="0" destOrd="0" presId="urn:microsoft.com/office/officeart/2005/8/layout/arrow2"/>
    <dgm:cxn modelId="{E752E41E-9C3C-4E5B-AD22-D079729AC934}" type="presOf" srcId="{063229FD-4DFA-42C0-A550-882A3A06D8BF}" destId="{E49516BF-15C8-4443-AA12-41DD8C62B131}" srcOrd="0" destOrd="0" presId="urn:microsoft.com/office/officeart/2005/8/layout/arrow2"/>
    <dgm:cxn modelId="{F3062938-0A54-473F-AA2E-EBCC499A1D4D}" type="presOf" srcId="{A841CFF9-24B8-46BC-93A7-25431E66E637}" destId="{DDEEFE77-7A47-4A56-8821-918D936D4171}" srcOrd="0" destOrd="0" presId="urn:microsoft.com/office/officeart/2005/8/layout/arrow2"/>
    <dgm:cxn modelId="{2B4BBA1F-BADD-483D-9286-12170109F4DE}" srcId="{A841CFF9-24B8-46BC-93A7-25431E66E637}" destId="{063229FD-4DFA-42C0-A550-882A3A06D8BF}" srcOrd="0" destOrd="0" parTransId="{62AF84DB-1C86-4A85-9A29-C3B025368291}" sibTransId="{CC98043E-BA9E-4047-946B-A654BE9713C5}"/>
    <dgm:cxn modelId="{0ED1C46E-8DE8-4979-8E99-48D088B62291}" type="presOf" srcId="{853BA164-06EB-4788-A337-2A472F594D4F}" destId="{6AE39CAD-A300-46FE-A271-701D56C7E9A6}" srcOrd="0" destOrd="0" presId="urn:microsoft.com/office/officeart/2005/8/layout/arrow2"/>
    <dgm:cxn modelId="{A3EA1D61-58D7-4E08-BB49-A5C9248C24C3}" srcId="{A841CFF9-24B8-46BC-93A7-25431E66E637}" destId="{853BA164-06EB-4788-A337-2A472F594D4F}" srcOrd="1" destOrd="0" parTransId="{9A585E99-90BE-47EB-A1FB-6141C4A7F3AD}" sibTransId="{F449BC82-43F5-47B8-AC2E-87819A0EDBB3}"/>
    <dgm:cxn modelId="{08452713-C49A-476A-AA45-EB3FE9DCE30E}" type="presParOf" srcId="{DDEEFE77-7A47-4A56-8821-918D936D4171}" destId="{C3086834-6CE9-43AE-A282-9E48FE004900}" srcOrd="0" destOrd="0" presId="urn:microsoft.com/office/officeart/2005/8/layout/arrow2"/>
    <dgm:cxn modelId="{A43FD0CC-E96D-4E63-98CB-698914ED7CAD}" type="presParOf" srcId="{DDEEFE77-7A47-4A56-8821-918D936D4171}" destId="{8B9F4C12-5DC1-4E77-9E1A-CE3702149A56}" srcOrd="1" destOrd="0" presId="urn:microsoft.com/office/officeart/2005/8/layout/arrow2"/>
    <dgm:cxn modelId="{4C8BAEE2-51C2-4EF6-9CA1-C25BCDB172E5}" type="presParOf" srcId="{8B9F4C12-5DC1-4E77-9E1A-CE3702149A56}" destId="{7DAE8509-2B3C-4CF0-AF93-7852C72F4E23}" srcOrd="0" destOrd="0" presId="urn:microsoft.com/office/officeart/2005/8/layout/arrow2"/>
    <dgm:cxn modelId="{84CE7B7D-71F8-4A44-B5B1-7876DBD05AB7}" type="presParOf" srcId="{8B9F4C12-5DC1-4E77-9E1A-CE3702149A56}" destId="{E49516BF-15C8-4443-AA12-41DD8C62B131}" srcOrd="1" destOrd="0" presId="urn:microsoft.com/office/officeart/2005/8/layout/arrow2"/>
    <dgm:cxn modelId="{E9DA8EE1-A043-4222-8AC4-A41432DF8BC3}" type="presParOf" srcId="{8B9F4C12-5DC1-4E77-9E1A-CE3702149A56}" destId="{7E8558B7-2F9A-443E-805F-42D890AC0921}" srcOrd="2" destOrd="0" presId="urn:microsoft.com/office/officeart/2005/8/layout/arrow2"/>
    <dgm:cxn modelId="{4C292D8F-9956-41B8-AE13-E561D90FBD47}" type="presParOf" srcId="{8B9F4C12-5DC1-4E77-9E1A-CE3702149A56}" destId="{6AE39CAD-A300-46FE-A271-701D56C7E9A6}" srcOrd="3" destOrd="0" presId="urn:microsoft.com/office/officeart/2005/8/layout/arrow2"/>
    <dgm:cxn modelId="{309C9C6C-37E2-45C6-8557-91E07BE34E34}" type="presParOf" srcId="{8B9F4C12-5DC1-4E77-9E1A-CE3702149A56}" destId="{1083556D-71DB-4AF6-B319-9DD63B0B1ED0}" srcOrd="4" destOrd="0" presId="urn:microsoft.com/office/officeart/2005/8/layout/arrow2"/>
    <dgm:cxn modelId="{F1CEB0D4-95F4-43B0-8BE7-F7970FB82292}" type="presParOf" srcId="{8B9F4C12-5DC1-4E77-9E1A-CE3702149A56}" destId="{FE854D93-A5C3-4FC0-8096-1F0A31269CF3}" srcOrd="5" destOrd="0" presId="urn:microsoft.com/office/officeart/2005/8/layout/arrow2"/>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BB4E72-E5E7-4E53-A14C-AA3A0A51E2E9}" type="doc">
      <dgm:prSet loTypeId="urn:microsoft.com/office/officeart/2005/8/layout/vList3#1" loCatId="list" qsTypeId="urn:microsoft.com/office/officeart/2005/8/quickstyle/simple1#10" qsCatId="simple" csTypeId="urn:microsoft.com/office/officeart/2005/8/colors/accent1_2#10" csCatId="accent1" phldr="1"/>
      <dgm:spPr/>
    </dgm:pt>
    <dgm:pt modelId="{5DE4F0C0-C700-466D-A77D-19D28E024453}">
      <dgm:prSet phldrT="[Text]"/>
      <dgm:spPr/>
      <dgm:t>
        <a:bodyPr/>
        <a:lstStyle/>
        <a:p>
          <a:r>
            <a:rPr lang="en-US" dirty="0" smtClean="0"/>
            <a:t>Children’s Home-Based Support		</a:t>
          </a:r>
          <a:endParaRPr lang="en-US" dirty="0"/>
        </a:p>
      </dgm:t>
    </dgm:pt>
    <dgm:pt modelId="{79DC06FD-A412-4D5C-99DD-101EF2F9F21C}" type="parTrans" cxnId="{BC244D32-C05B-4F34-9DE7-FB34D17D158A}">
      <dgm:prSet/>
      <dgm:spPr/>
      <dgm:t>
        <a:bodyPr/>
        <a:lstStyle/>
        <a:p>
          <a:endParaRPr lang="en-US"/>
        </a:p>
      </dgm:t>
    </dgm:pt>
    <dgm:pt modelId="{7711F8B6-16FA-4BC5-96F4-3C8F1C2FE8B1}" type="sibTrans" cxnId="{BC244D32-C05B-4F34-9DE7-FB34D17D158A}">
      <dgm:prSet/>
      <dgm:spPr/>
      <dgm:t>
        <a:bodyPr/>
        <a:lstStyle/>
        <a:p>
          <a:endParaRPr lang="en-US"/>
        </a:p>
      </dgm:t>
    </dgm:pt>
    <dgm:pt modelId="{3FFFAC44-552E-4FF8-BAD2-FFE9B3276D5F}">
      <dgm:prSet phldrT="[Text]"/>
      <dgm:spPr/>
      <dgm:t>
        <a:bodyPr/>
        <a:lstStyle/>
        <a:p>
          <a:r>
            <a:rPr lang="en-US" dirty="0" smtClean="0"/>
            <a:t>Adult Home-Based Support	</a:t>
          </a:r>
        </a:p>
        <a:p>
          <a:r>
            <a:rPr lang="en-US" dirty="0" smtClean="0"/>
            <a:t> </a:t>
          </a:r>
          <a:endParaRPr lang="en-US" dirty="0"/>
        </a:p>
      </dgm:t>
    </dgm:pt>
    <dgm:pt modelId="{BAD1FC13-71C4-4BBC-9960-717B5DFF04EF}" type="parTrans" cxnId="{446AB82C-50D4-41B3-AD28-61338161C97A}">
      <dgm:prSet/>
      <dgm:spPr/>
      <dgm:t>
        <a:bodyPr/>
        <a:lstStyle/>
        <a:p>
          <a:endParaRPr lang="en-US"/>
        </a:p>
      </dgm:t>
    </dgm:pt>
    <dgm:pt modelId="{D75BFAC3-ADF3-4AA1-8542-CA53B9D67BE1}" type="sibTrans" cxnId="{446AB82C-50D4-41B3-AD28-61338161C97A}">
      <dgm:prSet/>
      <dgm:spPr/>
      <dgm:t>
        <a:bodyPr/>
        <a:lstStyle/>
        <a:p>
          <a:endParaRPr lang="en-US"/>
        </a:p>
      </dgm:t>
    </dgm:pt>
    <dgm:pt modelId="{D10E6244-A594-4A7F-A300-A9EA5D1570AB}">
      <dgm:prSet phldrT="[Text]" custT="1"/>
      <dgm:spPr>
        <a:solidFill>
          <a:schemeClr val="bg2">
            <a:lumMod val="90000"/>
          </a:schemeClr>
        </a:solidFill>
      </dgm:spPr>
      <dgm:t>
        <a:bodyPr/>
        <a:lstStyle/>
        <a:p>
          <a:r>
            <a:rPr lang="en-US" sz="8800" dirty="0" smtClean="0">
              <a:solidFill>
                <a:schemeClr val="tx2">
                  <a:lumMod val="50000"/>
                </a:schemeClr>
              </a:solidFill>
            </a:rPr>
            <a:t>Waivers</a:t>
          </a:r>
          <a:endParaRPr lang="en-US" sz="8800" dirty="0">
            <a:solidFill>
              <a:schemeClr val="tx2">
                <a:lumMod val="50000"/>
              </a:schemeClr>
            </a:solidFill>
          </a:endParaRPr>
        </a:p>
      </dgm:t>
    </dgm:pt>
    <dgm:pt modelId="{FF40A77C-9D4A-444D-B215-20D3BF6A5827}" type="parTrans" cxnId="{543F50F2-4822-4DC1-B48A-5BA868CCB63A}">
      <dgm:prSet/>
      <dgm:spPr/>
      <dgm:t>
        <a:bodyPr/>
        <a:lstStyle/>
        <a:p>
          <a:endParaRPr lang="en-US"/>
        </a:p>
      </dgm:t>
    </dgm:pt>
    <dgm:pt modelId="{456D3F69-7840-494C-8860-DF86E05D03A8}" type="sibTrans" cxnId="{543F50F2-4822-4DC1-B48A-5BA868CCB63A}">
      <dgm:prSet/>
      <dgm:spPr/>
      <dgm:t>
        <a:bodyPr/>
        <a:lstStyle/>
        <a:p>
          <a:endParaRPr lang="en-US"/>
        </a:p>
      </dgm:t>
    </dgm:pt>
    <dgm:pt modelId="{534B2AE5-E155-4892-B53D-6E516219ECAE}" type="pres">
      <dgm:prSet presAssocID="{2CBB4E72-E5E7-4E53-A14C-AA3A0A51E2E9}" presName="linearFlow" presStyleCnt="0">
        <dgm:presLayoutVars>
          <dgm:dir/>
          <dgm:resizeHandles val="exact"/>
        </dgm:presLayoutVars>
      </dgm:prSet>
      <dgm:spPr/>
    </dgm:pt>
    <dgm:pt modelId="{9E57C19E-BCE6-48BD-814D-173121FCB53D}" type="pres">
      <dgm:prSet presAssocID="{5DE4F0C0-C700-466D-A77D-19D28E024453}" presName="composite" presStyleCnt="0"/>
      <dgm:spPr/>
    </dgm:pt>
    <dgm:pt modelId="{4DE9552B-3AF7-4686-8529-87BDEDEDD8B4}" type="pres">
      <dgm:prSet presAssocID="{5DE4F0C0-C700-466D-A77D-19D28E024453}" presName="imgShp" presStyleLbl="fgImgPlace1" presStyleIdx="0" presStyleCnt="3" custScaleX="120389"/>
      <dgm:spPr>
        <a:prstGeom prst="homePlate">
          <a:avLst/>
        </a:prstGeom>
        <a:blipFill rotWithShape="0">
          <a:blip xmlns:r="http://schemas.openxmlformats.org/officeDocument/2006/relationships" r:embed="rId1"/>
          <a:stretch>
            <a:fillRect/>
          </a:stretch>
        </a:blipFill>
      </dgm:spPr>
    </dgm:pt>
    <dgm:pt modelId="{0E7DEC43-E3F9-439F-AF7E-3BFFFDDE2442}" type="pres">
      <dgm:prSet presAssocID="{5DE4F0C0-C700-466D-A77D-19D28E024453}" presName="txShp" presStyleLbl="node1" presStyleIdx="0" presStyleCnt="3">
        <dgm:presLayoutVars>
          <dgm:bulletEnabled val="1"/>
        </dgm:presLayoutVars>
      </dgm:prSet>
      <dgm:spPr/>
      <dgm:t>
        <a:bodyPr/>
        <a:lstStyle/>
        <a:p>
          <a:endParaRPr lang="en-US"/>
        </a:p>
      </dgm:t>
    </dgm:pt>
    <dgm:pt modelId="{39D86D5B-1107-46A8-9870-4D16AE763028}" type="pres">
      <dgm:prSet presAssocID="{7711F8B6-16FA-4BC5-96F4-3C8F1C2FE8B1}" presName="spacing" presStyleCnt="0"/>
      <dgm:spPr/>
    </dgm:pt>
    <dgm:pt modelId="{867CDFEF-AE9C-412D-A79E-73A009F40459}" type="pres">
      <dgm:prSet presAssocID="{D10E6244-A594-4A7F-A300-A9EA5D1570AB}" presName="composite" presStyleCnt="0"/>
      <dgm:spPr/>
    </dgm:pt>
    <dgm:pt modelId="{60328C16-4BC6-4795-A8CC-E6370D4FC814}" type="pres">
      <dgm:prSet presAssocID="{D10E6244-A594-4A7F-A300-A9EA5D1570AB}" presName="imgShp" presStyleLbl="fgImgPlace1" presStyleIdx="1" presStyleCnt="3"/>
      <dgm:spPr/>
    </dgm:pt>
    <dgm:pt modelId="{E53B3E48-F76B-4627-8CC1-7E4ABAE097B7}" type="pres">
      <dgm:prSet presAssocID="{D10E6244-A594-4A7F-A300-A9EA5D1570AB}" presName="txShp" presStyleLbl="node1" presStyleIdx="1" presStyleCnt="3" custScaleX="142022">
        <dgm:presLayoutVars>
          <dgm:bulletEnabled val="1"/>
        </dgm:presLayoutVars>
      </dgm:prSet>
      <dgm:spPr/>
      <dgm:t>
        <a:bodyPr/>
        <a:lstStyle/>
        <a:p>
          <a:endParaRPr lang="en-US"/>
        </a:p>
      </dgm:t>
    </dgm:pt>
    <dgm:pt modelId="{A0BBA6FB-D43B-4DD3-9CCA-46AD04339C86}" type="pres">
      <dgm:prSet presAssocID="{456D3F69-7840-494C-8860-DF86E05D03A8}" presName="spacing" presStyleCnt="0"/>
      <dgm:spPr/>
    </dgm:pt>
    <dgm:pt modelId="{14C8AC30-9A58-418E-9928-DDF6B8547102}" type="pres">
      <dgm:prSet presAssocID="{3FFFAC44-552E-4FF8-BAD2-FFE9B3276D5F}" presName="composite" presStyleCnt="0"/>
      <dgm:spPr/>
    </dgm:pt>
    <dgm:pt modelId="{5E745D24-A08F-4DAE-A851-EF3D34E7BC2E}" type="pres">
      <dgm:prSet presAssocID="{3FFFAC44-552E-4FF8-BAD2-FFE9B3276D5F}" presName="imgShp" presStyleLbl="fgImgPlace1" presStyleIdx="2" presStyleCnt="3" custScaleX="143620" custLinFactNeighborX="710" custLinFactNeighborY="-2140"/>
      <dgm:spPr>
        <a:prstGeom prst="homePlate">
          <a:avLst/>
        </a:prstGeom>
        <a:blipFill rotWithShape="0">
          <a:blip xmlns:r="http://schemas.openxmlformats.org/officeDocument/2006/relationships" r:embed="rId2"/>
          <a:stretch>
            <a:fillRect/>
          </a:stretch>
        </a:blipFill>
      </dgm:spPr>
    </dgm:pt>
    <dgm:pt modelId="{B3C6C943-983F-4EF6-96C6-293B36870641}" type="pres">
      <dgm:prSet presAssocID="{3FFFAC44-552E-4FF8-BAD2-FFE9B3276D5F}" presName="txShp" presStyleLbl="node1" presStyleIdx="2" presStyleCnt="3">
        <dgm:presLayoutVars>
          <dgm:bulletEnabled val="1"/>
        </dgm:presLayoutVars>
      </dgm:prSet>
      <dgm:spPr/>
      <dgm:t>
        <a:bodyPr/>
        <a:lstStyle/>
        <a:p>
          <a:endParaRPr lang="en-US"/>
        </a:p>
      </dgm:t>
    </dgm:pt>
  </dgm:ptLst>
  <dgm:cxnLst>
    <dgm:cxn modelId="{BC244D32-C05B-4F34-9DE7-FB34D17D158A}" srcId="{2CBB4E72-E5E7-4E53-A14C-AA3A0A51E2E9}" destId="{5DE4F0C0-C700-466D-A77D-19D28E024453}" srcOrd="0" destOrd="0" parTransId="{79DC06FD-A412-4D5C-99DD-101EF2F9F21C}" sibTransId="{7711F8B6-16FA-4BC5-96F4-3C8F1C2FE8B1}"/>
    <dgm:cxn modelId="{934D80E0-FF1F-47F0-8047-91D59921800C}" type="presOf" srcId="{3FFFAC44-552E-4FF8-BAD2-FFE9B3276D5F}" destId="{B3C6C943-983F-4EF6-96C6-293B36870641}" srcOrd="0" destOrd="0" presId="urn:microsoft.com/office/officeart/2005/8/layout/vList3#1"/>
    <dgm:cxn modelId="{3EBF16B2-E626-474F-B09B-09CD7316771E}" type="presOf" srcId="{5DE4F0C0-C700-466D-A77D-19D28E024453}" destId="{0E7DEC43-E3F9-439F-AF7E-3BFFFDDE2442}" srcOrd="0" destOrd="0" presId="urn:microsoft.com/office/officeart/2005/8/layout/vList3#1"/>
    <dgm:cxn modelId="{543F50F2-4822-4DC1-B48A-5BA868CCB63A}" srcId="{2CBB4E72-E5E7-4E53-A14C-AA3A0A51E2E9}" destId="{D10E6244-A594-4A7F-A300-A9EA5D1570AB}" srcOrd="1" destOrd="0" parTransId="{FF40A77C-9D4A-444D-B215-20D3BF6A5827}" sibTransId="{456D3F69-7840-494C-8860-DF86E05D03A8}"/>
    <dgm:cxn modelId="{446AB82C-50D4-41B3-AD28-61338161C97A}" srcId="{2CBB4E72-E5E7-4E53-A14C-AA3A0A51E2E9}" destId="{3FFFAC44-552E-4FF8-BAD2-FFE9B3276D5F}" srcOrd="2" destOrd="0" parTransId="{BAD1FC13-71C4-4BBC-9960-717B5DFF04EF}" sibTransId="{D75BFAC3-ADF3-4AA1-8542-CA53B9D67BE1}"/>
    <dgm:cxn modelId="{FF4EC007-8629-4227-9812-780D0FB90E95}" type="presOf" srcId="{D10E6244-A594-4A7F-A300-A9EA5D1570AB}" destId="{E53B3E48-F76B-4627-8CC1-7E4ABAE097B7}" srcOrd="0" destOrd="0" presId="urn:microsoft.com/office/officeart/2005/8/layout/vList3#1"/>
    <dgm:cxn modelId="{C1D4C9E9-106A-4BD6-BB6E-66AF650E82A3}" type="presOf" srcId="{2CBB4E72-E5E7-4E53-A14C-AA3A0A51E2E9}" destId="{534B2AE5-E155-4892-B53D-6E516219ECAE}" srcOrd="0" destOrd="0" presId="urn:microsoft.com/office/officeart/2005/8/layout/vList3#1"/>
    <dgm:cxn modelId="{0C4D160D-079C-4CB9-B590-C1D0BAB8B2A1}" type="presParOf" srcId="{534B2AE5-E155-4892-B53D-6E516219ECAE}" destId="{9E57C19E-BCE6-48BD-814D-173121FCB53D}" srcOrd="0" destOrd="0" presId="urn:microsoft.com/office/officeart/2005/8/layout/vList3#1"/>
    <dgm:cxn modelId="{40C1536F-EEDD-4EA3-A2B9-5D1534B0AD4D}" type="presParOf" srcId="{9E57C19E-BCE6-48BD-814D-173121FCB53D}" destId="{4DE9552B-3AF7-4686-8529-87BDEDEDD8B4}" srcOrd="0" destOrd="0" presId="urn:microsoft.com/office/officeart/2005/8/layout/vList3#1"/>
    <dgm:cxn modelId="{36E25F96-B0D2-42F3-AE0C-24044FC4C085}" type="presParOf" srcId="{9E57C19E-BCE6-48BD-814D-173121FCB53D}" destId="{0E7DEC43-E3F9-439F-AF7E-3BFFFDDE2442}" srcOrd="1" destOrd="0" presId="urn:microsoft.com/office/officeart/2005/8/layout/vList3#1"/>
    <dgm:cxn modelId="{268CE1FA-393E-477C-A8BA-861610947087}" type="presParOf" srcId="{534B2AE5-E155-4892-B53D-6E516219ECAE}" destId="{39D86D5B-1107-46A8-9870-4D16AE763028}" srcOrd="1" destOrd="0" presId="urn:microsoft.com/office/officeart/2005/8/layout/vList3#1"/>
    <dgm:cxn modelId="{22EB458C-3927-4857-ABBC-BCA5ADDC929C}" type="presParOf" srcId="{534B2AE5-E155-4892-B53D-6E516219ECAE}" destId="{867CDFEF-AE9C-412D-A79E-73A009F40459}" srcOrd="2" destOrd="0" presId="urn:microsoft.com/office/officeart/2005/8/layout/vList3#1"/>
    <dgm:cxn modelId="{CB98ECBE-7850-4F36-9B0D-BFBBEE420F0B}" type="presParOf" srcId="{867CDFEF-AE9C-412D-A79E-73A009F40459}" destId="{60328C16-4BC6-4795-A8CC-E6370D4FC814}" srcOrd="0" destOrd="0" presId="urn:microsoft.com/office/officeart/2005/8/layout/vList3#1"/>
    <dgm:cxn modelId="{B9FD44C4-2CD7-4A62-8082-C8A33BA3293C}" type="presParOf" srcId="{867CDFEF-AE9C-412D-A79E-73A009F40459}" destId="{E53B3E48-F76B-4627-8CC1-7E4ABAE097B7}" srcOrd="1" destOrd="0" presId="urn:microsoft.com/office/officeart/2005/8/layout/vList3#1"/>
    <dgm:cxn modelId="{E85A7909-0116-490C-9E08-64CEDB0B8F27}" type="presParOf" srcId="{534B2AE5-E155-4892-B53D-6E516219ECAE}" destId="{A0BBA6FB-D43B-4DD3-9CCA-46AD04339C86}" srcOrd="3" destOrd="0" presId="urn:microsoft.com/office/officeart/2005/8/layout/vList3#1"/>
    <dgm:cxn modelId="{3A31EC94-900D-4530-9F5A-A62C82EDA897}" type="presParOf" srcId="{534B2AE5-E155-4892-B53D-6E516219ECAE}" destId="{14C8AC30-9A58-418E-9928-DDF6B8547102}" srcOrd="4" destOrd="0" presId="urn:microsoft.com/office/officeart/2005/8/layout/vList3#1"/>
    <dgm:cxn modelId="{4A42417F-7920-48DF-A1E2-3F8B2E393F1A}" type="presParOf" srcId="{14C8AC30-9A58-418E-9928-DDF6B8547102}" destId="{5E745D24-A08F-4DAE-A851-EF3D34E7BC2E}" srcOrd="0" destOrd="0" presId="urn:microsoft.com/office/officeart/2005/8/layout/vList3#1"/>
    <dgm:cxn modelId="{34FFB0AC-4947-41F1-95A8-F60919A23F76}" type="presParOf" srcId="{14C8AC30-9A58-418E-9928-DDF6B8547102}" destId="{B3C6C943-983F-4EF6-96C6-293B36870641}" srcOrd="1" destOrd="0" presId="urn:microsoft.com/office/officeart/2005/8/layout/vList3#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2A7233-A618-4535-AB34-53935DDFD9E4}" type="doc">
      <dgm:prSet loTypeId="urn:microsoft.com/office/officeart/2005/8/layout/arrow5" loCatId="relationship" qsTypeId="urn:microsoft.com/office/officeart/2005/8/quickstyle/simple1#11" qsCatId="simple" csTypeId="urn:microsoft.com/office/officeart/2005/8/colors/accent1_2#11" csCatId="accent1" phldr="1"/>
      <dgm:spPr/>
      <dgm:t>
        <a:bodyPr/>
        <a:lstStyle/>
        <a:p>
          <a:endParaRPr lang="en-US"/>
        </a:p>
      </dgm:t>
    </dgm:pt>
    <dgm:pt modelId="{92513876-5E72-46E6-9DF9-4D021AD2B483}">
      <dgm:prSet/>
      <dgm:spPr/>
      <dgm:t>
        <a:bodyPr/>
        <a:lstStyle/>
        <a:p>
          <a:pPr rtl="0"/>
          <a:r>
            <a:rPr lang="en-US" dirty="0" smtClean="0"/>
            <a:t>STATE</a:t>
          </a:r>
          <a:endParaRPr lang="en-US" dirty="0"/>
        </a:p>
      </dgm:t>
    </dgm:pt>
    <dgm:pt modelId="{134E1104-08EC-4EDF-B67F-A8F7FCAE60EC}" type="parTrans" cxnId="{2F7080A7-B4C5-43DD-AFDE-F027D616938F}">
      <dgm:prSet/>
      <dgm:spPr/>
      <dgm:t>
        <a:bodyPr/>
        <a:lstStyle/>
        <a:p>
          <a:endParaRPr lang="en-US"/>
        </a:p>
      </dgm:t>
    </dgm:pt>
    <dgm:pt modelId="{169FB1AE-0D8E-4DF0-93DC-5CC59FCBCA94}" type="sibTrans" cxnId="{2F7080A7-B4C5-43DD-AFDE-F027D616938F}">
      <dgm:prSet/>
      <dgm:spPr/>
      <dgm:t>
        <a:bodyPr/>
        <a:lstStyle/>
        <a:p>
          <a:endParaRPr lang="en-US"/>
        </a:p>
      </dgm:t>
    </dgm:pt>
    <dgm:pt modelId="{B78E0986-C3E7-4A09-9C43-232B320977D4}">
      <dgm:prSet/>
      <dgm:spPr/>
      <dgm:t>
        <a:bodyPr/>
        <a:lstStyle/>
        <a:p>
          <a:pPr rtl="0"/>
          <a:r>
            <a:rPr lang="en-US" dirty="0" smtClean="0"/>
            <a:t>FEDERAL</a:t>
          </a:r>
          <a:endParaRPr lang="en-US" dirty="0"/>
        </a:p>
      </dgm:t>
    </dgm:pt>
    <dgm:pt modelId="{6CD8BCDC-6181-4887-B9D0-FBC454C0BBBF}" type="parTrans" cxnId="{1294C3F1-181B-4219-A47D-3E4CBAE96306}">
      <dgm:prSet/>
      <dgm:spPr/>
      <dgm:t>
        <a:bodyPr/>
        <a:lstStyle/>
        <a:p>
          <a:endParaRPr lang="en-US"/>
        </a:p>
      </dgm:t>
    </dgm:pt>
    <dgm:pt modelId="{144D3C86-9922-4ABE-A000-45466CCC3DC4}" type="sibTrans" cxnId="{1294C3F1-181B-4219-A47D-3E4CBAE96306}">
      <dgm:prSet/>
      <dgm:spPr/>
      <dgm:t>
        <a:bodyPr/>
        <a:lstStyle/>
        <a:p>
          <a:endParaRPr lang="en-US"/>
        </a:p>
      </dgm:t>
    </dgm:pt>
    <dgm:pt modelId="{6F348E8D-4C18-4E9C-BC1D-2E612D906201}" type="pres">
      <dgm:prSet presAssocID="{7D2A7233-A618-4535-AB34-53935DDFD9E4}" presName="diagram" presStyleCnt="0">
        <dgm:presLayoutVars>
          <dgm:dir/>
          <dgm:resizeHandles val="exact"/>
        </dgm:presLayoutVars>
      </dgm:prSet>
      <dgm:spPr/>
      <dgm:t>
        <a:bodyPr/>
        <a:lstStyle/>
        <a:p>
          <a:endParaRPr lang="en-US"/>
        </a:p>
      </dgm:t>
    </dgm:pt>
    <dgm:pt modelId="{D93B84A4-A254-41F4-B38E-54183D735DD8}" type="pres">
      <dgm:prSet presAssocID="{92513876-5E72-46E6-9DF9-4D021AD2B483}" presName="arrow" presStyleLbl="node1" presStyleIdx="0" presStyleCnt="2">
        <dgm:presLayoutVars>
          <dgm:bulletEnabled val="1"/>
        </dgm:presLayoutVars>
      </dgm:prSet>
      <dgm:spPr/>
      <dgm:t>
        <a:bodyPr/>
        <a:lstStyle/>
        <a:p>
          <a:endParaRPr lang="en-US"/>
        </a:p>
      </dgm:t>
    </dgm:pt>
    <dgm:pt modelId="{EF72F71B-AEF1-4824-8762-216AF04BFFD8}" type="pres">
      <dgm:prSet presAssocID="{B78E0986-C3E7-4A09-9C43-232B320977D4}" presName="arrow" presStyleLbl="node1" presStyleIdx="1" presStyleCnt="2">
        <dgm:presLayoutVars>
          <dgm:bulletEnabled val="1"/>
        </dgm:presLayoutVars>
      </dgm:prSet>
      <dgm:spPr/>
      <dgm:t>
        <a:bodyPr/>
        <a:lstStyle/>
        <a:p>
          <a:endParaRPr lang="en-US"/>
        </a:p>
      </dgm:t>
    </dgm:pt>
  </dgm:ptLst>
  <dgm:cxnLst>
    <dgm:cxn modelId="{2C02354C-B1B7-410F-A931-DE130C1931B1}" type="presOf" srcId="{B78E0986-C3E7-4A09-9C43-232B320977D4}" destId="{EF72F71B-AEF1-4824-8762-216AF04BFFD8}" srcOrd="0" destOrd="0" presId="urn:microsoft.com/office/officeart/2005/8/layout/arrow5"/>
    <dgm:cxn modelId="{FC4445C2-0610-43B5-B73B-C24323FC6472}" type="presOf" srcId="{92513876-5E72-46E6-9DF9-4D021AD2B483}" destId="{D93B84A4-A254-41F4-B38E-54183D735DD8}" srcOrd="0" destOrd="0" presId="urn:microsoft.com/office/officeart/2005/8/layout/arrow5"/>
    <dgm:cxn modelId="{9623A32B-AA36-4E70-8FC2-5419AEB0CC57}" type="presOf" srcId="{7D2A7233-A618-4535-AB34-53935DDFD9E4}" destId="{6F348E8D-4C18-4E9C-BC1D-2E612D906201}" srcOrd="0" destOrd="0" presId="urn:microsoft.com/office/officeart/2005/8/layout/arrow5"/>
    <dgm:cxn modelId="{1294C3F1-181B-4219-A47D-3E4CBAE96306}" srcId="{7D2A7233-A618-4535-AB34-53935DDFD9E4}" destId="{B78E0986-C3E7-4A09-9C43-232B320977D4}" srcOrd="1" destOrd="0" parTransId="{6CD8BCDC-6181-4887-B9D0-FBC454C0BBBF}" sibTransId="{144D3C86-9922-4ABE-A000-45466CCC3DC4}"/>
    <dgm:cxn modelId="{2F7080A7-B4C5-43DD-AFDE-F027D616938F}" srcId="{7D2A7233-A618-4535-AB34-53935DDFD9E4}" destId="{92513876-5E72-46E6-9DF9-4D021AD2B483}" srcOrd="0" destOrd="0" parTransId="{134E1104-08EC-4EDF-B67F-A8F7FCAE60EC}" sibTransId="{169FB1AE-0D8E-4DF0-93DC-5CC59FCBCA94}"/>
    <dgm:cxn modelId="{CCA100A0-D68C-4437-83A0-ACF6F9BD46EA}" type="presParOf" srcId="{6F348E8D-4C18-4E9C-BC1D-2E612D906201}" destId="{D93B84A4-A254-41F4-B38E-54183D735DD8}" srcOrd="0" destOrd="0" presId="urn:microsoft.com/office/officeart/2005/8/layout/arrow5"/>
    <dgm:cxn modelId="{6609BC24-AF9E-4E43-A3B0-3607A69800AD}" type="presParOf" srcId="{6F348E8D-4C18-4E9C-BC1D-2E612D906201}" destId="{EF72F71B-AEF1-4824-8762-216AF04BFFD8}"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4C2546A-26F4-4AF6-99A8-579A710CE453}" type="doc">
      <dgm:prSet loTypeId="urn:microsoft.com/office/officeart/2005/8/layout/default#1" loCatId="list" qsTypeId="urn:microsoft.com/office/officeart/2005/8/quickstyle/simple1#12" qsCatId="simple" csTypeId="urn:microsoft.com/office/officeart/2005/8/colors/accent1_2#12" csCatId="accent1" phldr="1"/>
      <dgm:spPr/>
      <dgm:t>
        <a:bodyPr/>
        <a:lstStyle/>
        <a:p>
          <a:endParaRPr lang="en-US"/>
        </a:p>
      </dgm:t>
    </dgm:pt>
    <dgm:pt modelId="{E00ECCF1-2388-40E3-AE1E-B0E1A78CD753}">
      <dgm:prSet phldrT="[Text]"/>
      <dgm:spPr/>
      <dgm:t>
        <a:bodyPr/>
        <a:lstStyle/>
        <a:p>
          <a:r>
            <a:rPr lang="en-US" dirty="0" smtClean="0"/>
            <a:t>Urgency of Need	</a:t>
          </a:r>
          <a:endParaRPr lang="en-US" dirty="0"/>
        </a:p>
      </dgm:t>
    </dgm:pt>
    <dgm:pt modelId="{DD1A8709-BE75-4C00-8C38-F76B9AB0E610}" type="parTrans" cxnId="{5C467A7C-61DC-434C-A385-BB8B83969BC2}">
      <dgm:prSet/>
      <dgm:spPr/>
      <dgm:t>
        <a:bodyPr/>
        <a:lstStyle/>
        <a:p>
          <a:endParaRPr lang="en-US"/>
        </a:p>
      </dgm:t>
    </dgm:pt>
    <dgm:pt modelId="{BFADE1D0-8872-4EA4-B9EC-CC15671BDD78}" type="sibTrans" cxnId="{5C467A7C-61DC-434C-A385-BB8B83969BC2}">
      <dgm:prSet/>
      <dgm:spPr/>
      <dgm:t>
        <a:bodyPr/>
        <a:lstStyle/>
        <a:p>
          <a:endParaRPr lang="en-US"/>
        </a:p>
      </dgm:t>
    </dgm:pt>
    <dgm:pt modelId="{3B225E28-DFF8-43DF-BF69-DB8F91FAB61F}">
      <dgm:prSet phldrT="[Text]"/>
      <dgm:spPr/>
      <dgm:t>
        <a:bodyPr/>
        <a:lstStyle/>
        <a:p>
          <a:r>
            <a:rPr lang="en-US" dirty="0" smtClean="0"/>
            <a:t>Length of time on database</a:t>
          </a:r>
          <a:endParaRPr lang="en-US" dirty="0"/>
        </a:p>
      </dgm:t>
    </dgm:pt>
    <dgm:pt modelId="{3E72F913-A683-4549-964C-5E88D3FC6893}" type="parTrans" cxnId="{EE1A87B7-49DB-4060-AE71-579BD2B6E252}">
      <dgm:prSet/>
      <dgm:spPr/>
      <dgm:t>
        <a:bodyPr/>
        <a:lstStyle/>
        <a:p>
          <a:endParaRPr lang="en-US"/>
        </a:p>
      </dgm:t>
    </dgm:pt>
    <dgm:pt modelId="{27668E65-9E5A-4ABB-AFA2-C7D1E6D69107}" type="sibTrans" cxnId="{EE1A87B7-49DB-4060-AE71-579BD2B6E252}">
      <dgm:prSet/>
      <dgm:spPr/>
      <dgm:t>
        <a:bodyPr/>
        <a:lstStyle/>
        <a:p>
          <a:endParaRPr lang="en-US"/>
        </a:p>
      </dgm:t>
    </dgm:pt>
    <dgm:pt modelId="{E259A7C5-CEC0-44CF-A928-B32082E9B6EF}">
      <dgm:prSet phldrT="[Text]"/>
      <dgm:spPr/>
      <dgm:t>
        <a:bodyPr/>
        <a:lstStyle/>
        <a:p>
          <a:pPr algn="ctr"/>
          <a:r>
            <a:rPr lang="en-US" dirty="0" smtClean="0"/>
            <a:t>     Statewide         geographic                                          distribution	</a:t>
          </a:r>
          <a:endParaRPr lang="en-US" dirty="0"/>
        </a:p>
      </dgm:t>
    </dgm:pt>
    <dgm:pt modelId="{772E9310-27F3-488D-BB1F-27918DF8F37B}" type="parTrans" cxnId="{F45AC3B9-EB6B-4E4B-9AA3-96C04B3A343E}">
      <dgm:prSet/>
      <dgm:spPr/>
      <dgm:t>
        <a:bodyPr/>
        <a:lstStyle/>
        <a:p>
          <a:endParaRPr lang="en-US"/>
        </a:p>
      </dgm:t>
    </dgm:pt>
    <dgm:pt modelId="{4BC8F488-AA7D-4A9B-8A4C-C464B430F0A5}" type="sibTrans" cxnId="{F45AC3B9-EB6B-4E4B-9AA3-96C04B3A343E}">
      <dgm:prSet/>
      <dgm:spPr/>
      <dgm:t>
        <a:bodyPr/>
        <a:lstStyle/>
        <a:p>
          <a:endParaRPr lang="en-US"/>
        </a:p>
      </dgm:t>
    </dgm:pt>
    <dgm:pt modelId="{43D71390-CDA2-4BFA-B5F1-08CAAC80E458}">
      <dgm:prSet phldrT="[Text]"/>
      <dgm:spPr/>
      <dgm:t>
        <a:bodyPr/>
        <a:lstStyle/>
        <a:p>
          <a:r>
            <a:rPr lang="en-US" dirty="0" smtClean="0"/>
            <a:t>Current living arrangement</a:t>
          </a:r>
          <a:endParaRPr lang="en-US" dirty="0"/>
        </a:p>
      </dgm:t>
    </dgm:pt>
    <dgm:pt modelId="{08C3B6DD-BDDF-47F6-A49A-021B481D86D6}" type="parTrans" cxnId="{046EA506-D674-4123-BCC7-207E18C89E77}">
      <dgm:prSet/>
      <dgm:spPr/>
      <dgm:t>
        <a:bodyPr/>
        <a:lstStyle/>
        <a:p>
          <a:endParaRPr lang="en-US"/>
        </a:p>
      </dgm:t>
    </dgm:pt>
    <dgm:pt modelId="{889B0C65-ACB5-4A29-AE2F-E78551B39816}" type="sibTrans" cxnId="{046EA506-D674-4123-BCC7-207E18C89E77}">
      <dgm:prSet/>
      <dgm:spPr/>
      <dgm:t>
        <a:bodyPr/>
        <a:lstStyle/>
        <a:p>
          <a:endParaRPr lang="en-US"/>
        </a:p>
      </dgm:t>
    </dgm:pt>
    <dgm:pt modelId="{FC1710A2-E6C3-442E-9309-F09E911611EB}">
      <dgm:prSet phldrT="[Text]"/>
      <dgm:spPr/>
      <dgm:t>
        <a:bodyPr/>
        <a:lstStyle/>
        <a:p>
          <a:r>
            <a:rPr lang="en-US" dirty="0" smtClean="0"/>
            <a:t>Caregiver situation</a:t>
          </a:r>
          <a:endParaRPr lang="en-US" dirty="0"/>
        </a:p>
      </dgm:t>
    </dgm:pt>
    <dgm:pt modelId="{2404B208-2FB9-4882-A7D7-9DEBF9C435DC}" type="parTrans" cxnId="{A98B084E-C59C-4705-B405-9437C95E7EF5}">
      <dgm:prSet/>
      <dgm:spPr/>
      <dgm:t>
        <a:bodyPr/>
        <a:lstStyle/>
        <a:p>
          <a:endParaRPr lang="en-US"/>
        </a:p>
      </dgm:t>
    </dgm:pt>
    <dgm:pt modelId="{1EF23EE1-5B20-4ADB-8795-7D0E2E841856}" type="sibTrans" cxnId="{A98B084E-C59C-4705-B405-9437C95E7EF5}">
      <dgm:prSet/>
      <dgm:spPr/>
      <dgm:t>
        <a:bodyPr/>
        <a:lstStyle/>
        <a:p>
          <a:endParaRPr lang="en-US"/>
        </a:p>
      </dgm:t>
    </dgm:pt>
    <dgm:pt modelId="{38F22474-F661-4276-8486-5AE1D86FB0EB}" type="pres">
      <dgm:prSet presAssocID="{B4C2546A-26F4-4AF6-99A8-579A710CE453}" presName="diagram" presStyleCnt="0">
        <dgm:presLayoutVars>
          <dgm:dir/>
          <dgm:resizeHandles val="exact"/>
        </dgm:presLayoutVars>
      </dgm:prSet>
      <dgm:spPr/>
      <dgm:t>
        <a:bodyPr/>
        <a:lstStyle/>
        <a:p>
          <a:endParaRPr lang="en-US"/>
        </a:p>
      </dgm:t>
    </dgm:pt>
    <dgm:pt modelId="{09BB6772-C5E7-4D88-BED5-146AB7FD0B13}" type="pres">
      <dgm:prSet presAssocID="{E00ECCF1-2388-40E3-AE1E-B0E1A78CD753}" presName="node" presStyleLbl="node1" presStyleIdx="0" presStyleCnt="5" custLinFactNeighborX="-185" custLinFactNeighborY="3093">
        <dgm:presLayoutVars>
          <dgm:bulletEnabled val="1"/>
        </dgm:presLayoutVars>
      </dgm:prSet>
      <dgm:spPr/>
      <dgm:t>
        <a:bodyPr/>
        <a:lstStyle/>
        <a:p>
          <a:endParaRPr lang="en-US"/>
        </a:p>
      </dgm:t>
    </dgm:pt>
    <dgm:pt modelId="{9EB35840-F144-42C8-A960-B6A642CD2CE3}" type="pres">
      <dgm:prSet presAssocID="{BFADE1D0-8872-4EA4-B9EC-CC15671BDD78}" presName="sibTrans" presStyleCnt="0"/>
      <dgm:spPr/>
    </dgm:pt>
    <dgm:pt modelId="{EE5E88C7-59DE-434A-B987-9E29E0E95D51}" type="pres">
      <dgm:prSet presAssocID="{3B225E28-DFF8-43DF-BF69-DB8F91FAB61F}" presName="node" presStyleLbl="node1" presStyleIdx="1" presStyleCnt="5">
        <dgm:presLayoutVars>
          <dgm:bulletEnabled val="1"/>
        </dgm:presLayoutVars>
      </dgm:prSet>
      <dgm:spPr/>
      <dgm:t>
        <a:bodyPr/>
        <a:lstStyle/>
        <a:p>
          <a:endParaRPr lang="en-US"/>
        </a:p>
      </dgm:t>
    </dgm:pt>
    <dgm:pt modelId="{BA85B208-D343-4717-9298-0017BE096ED2}" type="pres">
      <dgm:prSet presAssocID="{27668E65-9E5A-4ABB-AFA2-C7D1E6D69107}" presName="sibTrans" presStyleCnt="0"/>
      <dgm:spPr/>
    </dgm:pt>
    <dgm:pt modelId="{CDC2ECB1-6E4C-4FD6-A748-1D93EA0A8966}" type="pres">
      <dgm:prSet presAssocID="{E259A7C5-CEC0-44CF-A928-B32082E9B6EF}" presName="node" presStyleLbl="node1" presStyleIdx="2" presStyleCnt="5">
        <dgm:presLayoutVars>
          <dgm:bulletEnabled val="1"/>
        </dgm:presLayoutVars>
      </dgm:prSet>
      <dgm:spPr/>
      <dgm:t>
        <a:bodyPr/>
        <a:lstStyle/>
        <a:p>
          <a:endParaRPr lang="en-US"/>
        </a:p>
      </dgm:t>
    </dgm:pt>
    <dgm:pt modelId="{37402339-F1A1-4ACB-9122-1E79AFADE7D6}" type="pres">
      <dgm:prSet presAssocID="{4BC8F488-AA7D-4A9B-8A4C-C464B430F0A5}" presName="sibTrans" presStyleCnt="0"/>
      <dgm:spPr/>
    </dgm:pt>
    <dgm:pt modelId="{A0A3C890-5068-4BA6-A78A-5076630008AF}" type="pres">
      <dgm:prSet presAssocID="{43D71390-CDA2-4BFA-B5F1-08CAAC80E458}" presName="node" presStyleLbl="node1" presStyleIdx="3" presStyleCnt="5">
        <dgm:presLayoutVars>
          <dgm:bulletEnabled val="1"/>
        </dgm:presLayoutVars>
      </dgm:prSet>
      <dgm:spPr/>
      <dgm:t>
        <a:bodyPr/>
        <a:lstStyle/>
        <a:p>
          <a:endParaRPr lang="en-US"/>
        </a:p>
      </dgm:t>
    </dgm:pt>
    <dgm:pt modelId="{3916B811-9A8A-4010-B047-9908EE2D8CE4}" type="pres">
      <dgm:prSet presAssocID="{889B0C65-ACB5-4A29-AE2F-E78551B39816}" presName="sibTrans" presStyleCnt="0"/>
      <dgm:spPr/>
    </dgm:pt>
    <dgm:pt modelId="{AC27877B-6851-45AA-A430-3D2F44C3EEC0}" type="pres">
      <dgm:prSet presAssocID="{FC1710A2-E6C3-442E-9309-F09E911611EB}" presName="node" presStyleLbl="node1" presStyleIdx="4" presStyleCnt="5">
        <dgm:presLayoutVars>
          <dgm:bulletEnabled val="1"/>
        </dgm:presLayoutVars>
      </dgm:prSet>
      <dgm:spPr/>
      <dgm:t>
        <a:bodyPr/>
        <a:lstStyle/>
        <a:p>
          <a:endParaRPr lang="en-US"/>
        </a:p>
      </dgm:t>
    </dgm:pt>
  </dgm:ptLst>
  <dgm:cxnLst>
    <dgm:cxn modelId="{F45AC3B9-EB6B-4E4B-9AA3-96C04B3A343E}" srcId="{B4C2546A-26F4-4AF6-99A8-579A710CE453}" destId="{E259A7C5-CEC0-44CF-A928-B32082E9B6EF}" srcOrd="2" destOrd="0" parTransId="{772E9310-27F3-488D-BB1F-27918DF8F37B}" sibTransId="{4BC8F488-AA7D-4A9B-8A4C-C464B430F0A5}"/>
    <dgm:cxn modelId="{EE1A87B7-49DB-4060-AE71-579BD2B6E252}" srcId="{B4C2546A-26F4-4AF6-99A8-579A710CE453}" destId="{3B225E28-DFF8-43DF-BF69-DB8F91FAB61F}" srcOrd="1" destOrd="0" parTransId="{3E72F913-A683-4549-964C-5E88D3FC6893}" sibTransId="{27668E65-9E5A-4ABB-AFA2-C7D1E6D69107}"/>
    <dgm:cxn modelId="{2281D209-8715-4A43-8F6E-64E2A7C7D6FD}" type="presOf" srcId="{3B225E28-DFF8-43DF-BF69-DB8F91FAB61F}" destId="{EE5E88C7-59DE-434A-B987-9E29E0E95D51}" srcOrd="0" destOrd="0" presId="urn:microsoft.com/office/officeart/2005/8/layout/default#1"/>
    <dgm:cxn modelId="{6D32A857-6368-41C5-AE24-BE61EC0A4439}" type="presOf" srcId="{FC1710A2-E6C3-442E-9309-F09E911611EB}" destId="{AC27877B-6851-45AA-A430-3D2F44C3EEC0}" srcOrd="0" destOrd="0" presId="urn:microsoft.com/office/officeart/2005/8/layout/default#1"/>
    <dgm:cxn modelId="{A98B084E-C59C-4705-B405-9437C95E7EF5}" srcId="{B4C2546A-26F4-4AF6-99A8-579A710CE453}" destId="{FC1710A2-E6C3-442E-9309-F09E911611EB}" srcOrd="4" destOrd="0" parTransId="{2404B208-2FB9-4882-A7D7-9DEBF9C435DC}" sibTransId="{1EF23EE1-5B20-4ADB-8795-7D0E2E841856}"/>
    <dgm:cxn modelId="{046EA506-D674-4123-BCC7-207E18C89E77}" srcId="{B4C2546A-26F4-4AF6-99A8-579A710CE453}" destId="{43D71390-CDA2-4BFA-B5F1-08CAAC80E458}" srcOrd="3" destOrd="0" parTransId="{08C3B6DD-BDDF-47F6-A49A-021B481D86D6}" sibTransId="{889B0C65-ACB5-4A29-AE2F-E78551B39816}"/>
    <dgm:cxn modelId="{69950CC5-5147-484D-B901-0553ECA2E4C0}" type="presOf" srcId="{E259A7C5-CEC0-44CF-A928-B32082E9B6EF}" destId="{CDC2ECB1-6E4C-4FD6-A748-1D93EA0A8966}" srcOrd="0" destOrd="0" presId="urn:microsoft.com/office/officeart/2005/8/layout/default#1"/>
    <dgm:cxn modelId="{5C467A7C-61DC-434C-A385-BB8B83969BC2}" srcId="{B4C2546A-26F4-4AF6-99A8-579A710CE453}" destId="{E00ECCF1-2388-40E3-AE1E-B0E1A78CD753}" srcOrd="0" destOrd="0" parTransId="{DD1A8709-BE75-4C00-8C38-F76B9AB0E610}" sibTransId="{BFADE1D0-8872-4EA4-B9EC-CC15671BDD78}"/>
    <dgm:cxn modelId="{F0ADBB16-2D6E-43A6-963E-BF3482D2CD18}" type="presOf" srcId="{E00ECCF1-2388-40E3-AE1E-B0E1A78CD753}" destId="{09BB6772-C5E7-4D88-BED5-146AB7FD0B13}" srcOrd="0" destOrd="0" presId="urn:microsoft.com/office/officeart/2005/8/layout/default#1"/>
    <dgm:cxn modelId="{B279DDC8-2435-4C6C-8F16-4E2C8852E051}" type="presOf" srcId="{43D71390-CDA2-4BFA-B5F1-08CAAC80E458}" destId="{A0A3C890-5068-4BA6-A78A-5076630008AF}" srcOrd="0" destOrd="0" presId="urn:microsoft.com/office/officeart/2005/8/layout/default#1"/>
    <dgm:cxn modelId="{53CABF94-55B5-40C7-A9C8-4865645A4146}" type="presOf" srcId="{B4C2546A-26F4-4AF6-99A8-579A710CE453}" destId="{38F22474-F661-4276-8486-5AE1D86FB0EB}" srcOrd="0" destOrd="0" presId="urn:microsoft.com/office/officeart/2005/8/layout/default#1"/>
    <dgm:cxn modelId="{3E175E32-D301-4043-86F4-93E7E5F5BEE1}" type="presParOf" srcId="{38F22474-F661-4276-8486-5AE1D86FB0EB}" destId="{09BB6772-C5E7-4D88-BED5-146AB7FD0B13}" srcOrd="0" destOrd="0" presId="urn:microsoft.com/office/officeart/2005/8/layout/default#1"/>
    <dgm:cxn modelId="{EA96A739-848B-4560-BB7B-F9B0E9882208}" type="presParOf" srcId="{38F22474-F661-4276-8486-5AE1D86FB0EB}" destId="{9EB35840-F144-42C8-A960-B6A642CD2CE3}" srcOrd="1" destOrd="0" presId="urn:microsoft.com/office/officeart/2005/8/layout/default#1"/>
    <dgm:cxn modelId="{1D4818F4-739F-4085-9400-5F2F34638ED0}" type="presParOf" srcId="{38F22474-F661-4276-8486-5AE1D86FB0EB}" destId="{EE5E88C7-59DE-434A-B987-9E29E0E95D51}" srcOrd="2" destOrd="0" presId="urn:microsoft.com/office/officeart/2005/8/layout/default#1"/>
    <dgm:cxn modelId="{6A1D5C1C-7476-4C15-A9C4-33F5E73590D1}" type="presParOf" srcId="{38F22474-F661-4276-8486-5AE1D86FB0EB}" destId="{BA85B208-D343-4717-9298-0017BE096ED2}" srcOrd="3" destOrd="0" presId="urn:microsoft.com/office/officeart/2005/8/layout/default#1"/>
    <dgm:cxn modelId="{B9D161D4-DDBE-46C1-8B5C-4B0D35CCD2F1}" type="presParOf" srcId="{38F22474-F661-4276-8486-5AE1D86FB0EB}" destId="{CDC2ECB1-6E4C-4FD6-A748-1D93EA0A8966}" srcOrd="4" destOrd="0" presId="urn:microsoft.com/office/officeart/2005/8/layout/default#1"/>
    <dgm:cxn modelId="{8B210673-8ADC-436C-A096-258806B18CB2}" type="presParOf" srcId="{38F22474-F661-4276-8486-5AE1D86FB0EB}" destId="{37402339-F1A1-4ACB-9122-1E79AFADE7D6}" srcOrd="5" destOrd="0" presId="urn:microsoft.com/office/officeart/2005/8/layout/default#1"/>
    <dgm:cxn modelId="{13F4FC37-BC71-408F-9FFB-7889E589379E}" type="presParOf" srcId="{38F22474-F661-4276-8486-5AE1D86FB0EB}" destId="{A0A3C890-5068-4BA6-A78A-5076630008AF}" srcOrd="6" destOrd="0" presId="urn:microsoft.com/office/officeart/2005/8/layout/default#1"/>
    <dgm:cxn modelId="{9D38B9BF-BE36-4DE4-BCBB-BD733642EBA8}" type="presParOf" srcId="{38F22474-F661-4276-8486-5AE1D86FB0EB}" destId="{3916B811-9A8A-4010-B047-9908EE2D8CE4}" srcOrd="7" destOrd="0" presId="urn:microsoft.com/office/officeart/2005/8/layout/default#1"/>
    <dgm:cxn modelId="{2656D88A-4EF9-4BAB-8072-11A249538D56}" type="presParOf" srcId="{38F22474-F661-4276-8486-5AE1D86FB0EB}" destId="{AC27877B-6851-45AA-A430-3D2F44C3EEC0}" srcOrd="8" destOrd="0" presId="urn:microsoft.com/office/officeart/2005/8/layout/defaul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442290D-3B50-4354-B8C4-ABAE650D8A5E}" type="doc">
      <dgm:prSet loTypeId="urn:microsoft.com/office/officeart/2005/8/layout/process1" loCatId="process" qsTypeId="urn:microsoft.com/office/officeart/2005/8/quickstyle/simple1#13" qsCatId="simple" csTypeId="urn:microsoft.com/office/officeart/2005/8/colors/accent1_2#13" csCatId="accent1" phldr="1"/>
      <dgm:spPr/>
      <dgm:t>
        <a:bodyPr/>
        <a:lstStyle/>
        <a:p>
          <a:endParaRPr lang="en-US"/>
        </a:p>
      </dgm:t>
    </dgm:pt>
    <dgm:pt modelId="{A5928381-E69E-43A8-9E3D-2618F91FB17A}">
      <dgm:prSet phldrT="[Text]"/>
      <dgm:spPr/>
      <dgm:t>
        <a:bodyPr/>
        <a:lstStyle/>
        <a:p>
          <a:r>
            <a:rPr lang="en-US" dirty="0" smtClean="0"/>
            <a:t>Get List from PAS/ISC Agency</a:t>
          </a:r>
          <a:endParaRPr lang="en-US" dirty="0"/>
        </a:p>
      </dgm:t>
    </dgm:pt>
    <dgm:pt modelId="{8EB112E9-078C-4D1C-B66C-317B377644C4}" type="parTrans" cxnId="{53168996-FC5E-4DC0-91BE-5B5D5B7C428A}">
      <dgm:prSet/>
      <dgm:spPr/>
      <dgm:t>
        <a:bodyPr/>
        <a:lstStyle/>
        <a:p>
          <a:endParaRPr lang="en-US"/>
        </a:p>
      </dgm:t>
    </dgm:pt>
    <dgm:pt modelId="{C601B9FF-5B2C-40B1-9D8C-2FA75C164B95}" type="sibTrans" cxnId="{53168996-FC5E-4DC0-91BE-5B5D5B7C428A}">
      <dgm:prSet/>
      <dgm:spPr/>
      <dgm:t>
        <a:bodyPr/>
        <a:lstStyle/>
        <a:p>
          <a:endParaRPr lang="en-US"/>
        </a:p>
      </dgm:t>
    </dgm:pt>
    <dgm:pt modelId="{1D9AB385-68B7-4934-83EF-71F53382FB5C}">
      <dgm:prSet phldrT="[Text]"/>
      <dgm:spPr/>
      <dgm:t>
        <a:bodyPr/>
        <a:lstStyle/>
        <a:p>
          <a:r>
            <a:rPr lang="en-US" dirty="0" smtClean="0"/>
            <a:t>Interview Agencies</a:t>
          </a:r>
          <a:endParaRPr lang="en-US" dirty="0"/>
        </a:p>
      </dgm:t>
    </dgm:pt>
    <dgm:pt modelId="{94CD5A31-A82D-40AC-A532-0894C10078BA}" type="parTrans" cxnId="{93A549C7-6FD6-4AE6-B20E-47494D81BDB8}">
      <dgm:prSet/>
      <dgm:spPr/>
      <dgm:t>
        <a:bodyPr/>
        <a:lstStyle/>
        <a:p>
          <a:endParaRPr lang="en-US"/>
        </a:p>
      </dgm:t>
    </dgm:pt>
    <dgm:pt modelId="{0D0CABB1-3E74-4146-A4E1-8AC97E0517C8}" type="sibTrans" cxnId="{93A549C7-6FD6-4AE6-B20E-47494D81BDB8}">
      <dgm:prSet/>
      <dgm:spPr/>
      <dgm:t>
        <a:bodyPr/>
        <a:lstStyle/>
        <a:p>
          <a:endParaRPr lang="en-US"/>
        </a:p>
      </dgm:t>
    </dgm:pt>
    <dgm:pt modelId="{38B9A249-3155-418D-938C-96C4E8EB661B}">
      <dgm:prSet phldrT="[Text]"/>
      <dgm:spPr/>
      <dgm:t>
        <a:bodyPr/>
        <a:lstStyle/>
        <a:p>
          <a:r>
            <a:rPr lang="en-US" dirty="0" smtClean="0"/>
            <a:t>Select a Provider</a:t>
          </a:r>
          <a:endParaRPr lang="en-US" dirty="0"/>
        </a:p>
      </dgm:t>
    </dgm:pt>
    <dgm:pt modelId="{1037C76A-5209-4FD7-9224-4785A4A14831}" type="parTrans" cxnId="{6788D13A-1ACB-4B6B-8B82-CE3C252EDF12}">
      <dgm:prSet/>
      <dgm:spPr/>
      <dgm:t>
        <a:bodyPr/>
        <a:lstStyle/>
        <a:p>
          <a:endParaRPr lang="en-US"/>
        </a:p>
      </dgm:t>
    </dgm:pt>
    <dgm:pt modelId="{E21B8C46-0EBA-451B-96F9-29C5898C2682}" type="sibTrans" cxnId="{6788D13A-1ACB-4B6B-8B82-CE3C252EDF12}">
      <dgm:prSet/>
      <dgm:spPr/>
      <dgm:t>
        <a:bodyPr/>
        <a:lstStyle/>
        <a:p>
          <a:endParaRPr lang="en-US"/>
        </a:p>
      </dgm:t>
    </dgm:pt>
    <dgm:pt modelId="{044B5923-C0C3-48DC-9E0F-0D5AD52C2661}" type="pres">
      <dgm:prSet presAssocID="{E442290D-3B50-4354-B8C4-ABAE650D8A5E}" presName="Name0" presStyleCnt="0">
        <dgm:presLayoutVars>
          <dgm:dir/>
          <dgm:resizeHandles val="exact"/>
        </dgm:presLayoutVars>
      </dgm:prSet>
      <dgm:spPr/>
      <dgm:t>
        <a:bodyPr/>
        <a:lstStyle/>
        <a:p>
          <a:endParaRPr lang="en-US"/>
        </a:p>
      </dgm:t>
    </dgm:pt>
    <dgm:pt modelId="{B7018749-13BD-4793-A110-A3BDD20FDA67}" type="pres">
      <dgm:prSet presAssocID="{A5928381-E69E-43A8-9E3D-2618F91FB17A}" presName="node" presStyleLbl="node1" presStyleIdx="0" presStyleCnt="3" custScaleX="136870" custScaleY="214964">
        <dgm:presLayoutVars>
          <dgm:bulletEnabled val="1"/>
        </dgm:presLayoutVars>
      </dgm:prSet>
      <dgm:spPr/>
      <dgm:t>
        <a:bodyPr/>
        <a:lstStyle/>
        <a:p>
          <a:endParaRPr lang="en-US"/>
        </a:p>
      </dgm:t>
    </dgm:pt>
    <dgm:pt modelId="{EB778EA1-F36B-4B3A-AB62-FDB42520167B}" type="pres">
      <dgm:prSet presAssocID="{C601B9FF-5B2C-40B1-9D8C-2FA75C164B95}" presName="sibTrans" presStyleLbl="sibTrans2D1" presStyleIdx="0" presStyleCnt="2"/>
      <dgm:spPr/>
      <dgm:t>
        <a:bodyPr/>
        <a:lstStyle/>
        <a:p>
          <a:endParaRPr lang="en-US"/>
        </a:p>
      </dgm:t>
    </dgm:pt>
    <dgm:pt modelId="{923D4E8C-027B-4BB4-ABE6-5B48F36F5E1D}" type="pres">
      <dgm:prSet presAssocID="{C601B9FF-5B2C-40B1-9D8C-2FA75C164B95}" presName="connectorText" presStyleLbl="sibTrans2D1" presStyleIdx="0" presStyleCnt="2"/>
      <dgm:spPr/>
      <dgm:t>
        <a:bodyPr/>
        <a:lstStyle/>
        <a:p>
          <a:endParaRPr lang="en-US"/>
        </a:p>
      </dgm:t>
    </dgm:pt>
    <dgm:pt modelId="{1D9DAF5F-6EAB-4153-A873-E1FDC4B1CAB1}" type="pres">
      <dgm:prSet presAssocID="{1D9AB385-68B7-4934-83EF-71F53382FB5C}" presName="node" presStyleLbl="node1" presStyleIdx="1" presStyleCnt="3" custScaleX="102794" custScaleY="216286">
        <dgm:presLayoutVars>
          <dgm:bulletEnabled val="1"/>
        </dgm:presLayoutVars>
      </dgm:prSet>
      <dgm:spPr/>
      <dgm:t>
        <a:bodyPr/>
        <a:lstStyle/>
        <a:p>
          <a:endParaRPr lang="en-US"/>
        </a:p>
      </dgm:t>
    </dgm:pt>
    <dgm:pt modelId="{47B84769-E585-423C-BF31-C93111ADD80D}" type="pres">
      <dgm:prSet presAssocID="{0D0CABB1-3E74-4146-A4E1-8AC97E0517C8}" presName="sibTrans" presStyleLbl="sibTrans2D1" presStyleIdx="1" presStyleCnt="2"/>
      <dgm:spPr/>
      <dgm:t>
        <a:bodyPr/>
        <a:lstStyle/>
        <a:p>
          <a:endParaRPr lang="en-US"/>
        </a:p>
      </dgm:t>
    </dgm:pt>
    <dgm:pt modelId="{26029365-2DF0-45BF-9E6E-AAA123EEEA2F}" type="pres">
      <dgm:prSet presAssocID="{0D0CABB1-3E74-4146-A4E1-8AC97E0517C8}" presName="connectorText" presStyleLbl="sibTrans2D1" presStyleIdx="1" presStyleCnt="2"/>
      <dgm:spPr/>
      <dgm:t>
        <a:bodyPr/>
        <a:lstStyle/>
        <a:p>
          <a:endParaRPr lang="en-US"/>
        </a:p>
      </dgm:t>
    </dgm:pt>
    <dgm:pt modelId="{1660E58C-3162-452F-AD3B-F8EA0C004B44}" type="pres">
      <dgm:prSet presAssocID="{38B9A249-3155-418D-938C-96C4E8EB661B}" presName="node" presStyleLbl="node1" presStyleIdx="2" presStyleCnt="3" custScaleX="90113" custScaleY="211306">
        <dgm:presLayoutVars>
          <dgm:bulletEnabled val="1"/>
        </dgm:presLayoutVars>
      </dgm:prSet>
      <dgm:spPr/>
      <dgm:t>
        <a:bodyPr/>
        <a:lstStyle/>
        <a:p>
          <a:endParaRPr lang="en-US"/>
        </a:p>
      </dgm:t>
    </dgm:pt>
  </dgm:ptLst>
  <dgm:cxnLst>
    <dgm:cxn modelId="{B5C14154-020B-43D1-AFF9-68F9D99E1C4B}" type="presOf" srcId="{38B9A249-3155-418D-938C-96C4E8EB661B}" destId="{1660E58C-3162-452F-AD3B-F8EA0C004B44}" srcOrd="0" destOrd="0" presId="urn:microsoft.com/office/officeart/2005/8/layout/process1"/>
    <dgm:cxn modelId="{D284A174-6E99-4FE0-BB58-E2F4337D7FF6}" type="presOf" srcId="{0D0CABB1-3E74-4146-A4E1-8AC97E0517C8}" destId="{26029365-2DF0-45BF-9E6E-AAA123EEEA2F}" srcOrd="1" destOrd="0" presId="urn:microsoft.com/office/officeart/2005/8/layout/process1"/>
    <dgm:cxn modelId="{955DA481-A733-44B1-8941-183F40D0F728}" type="presOf" srcId="{C601B9FF-5B2C-40B1-9D8C-2FA75C164B95}" destId="{923D4E8C-027B-4BB4-ABE6-5B48F36F5E1D}" srcOrd="1" destOrd="0" presId="urn:microsoft.com/office/officeart/2005/8/layout/process1"/>
    <dgm:cxn modelId="{93A549C7-6FD6-4AE6-B20E-47494D81BDB8}" srcId="{E442290D-3B50-4354-B8C4-ABAE650D8A5E}" destId="{1D9AB385-68B7-4934-83EF-71F53382FB5C}" srcOrd="1" destOrd="0" parTransId="{94CD5A31-A82D-40AC-A532-0894C10078BA}" sibTransId="{0D0CABB1-3E74-4146-A4E1-8AC97E0517C8}"/>
    <dgm:cxn modelId="{53168996-FC5E-4DC0-91BE-5B5D5B7C428A}" srcId="{E442290D-3B50-4354-B8C4-ABAE650D8A5E}" destId="{A5928381-E69E-43A8-9E3D-2618F91FB17A}" srcOrd="0" destOrd="0" parTransId="{8EB112E9-078C-4D1C-B66C-317B377644C4}" sibTransId="{C601B9FF-5B2C-40B1-9D8C-2FA75C164B95}"/>
    <dgm:cxn modelId="{83DA217C-8A32-4AA0-880C-102124BD8B41}" type="presOf" srcId="{E442290D-3B50-4354-B8C4-ABAE650D8A5E}" destId="{044B5923-C0C3-48DC-9E0F-0D5AD52C2661}" srcOrd="0" destOrd="0" presId="urn:microsoft.com/office/officeart/2005/8/layout/process1"/>
    <dgm:cxn modelId="{BE6AAEF4-3F14-4A57-A0C9-B75F2A475F52}" type="presOf" srcId="{C601B9FF-5B2C-40B1-9D8C-2FA75C164B95}" destId="{EB778EA1-F36B-4B3A-AB62-FDB42520167B}" srcOrd="0" destOrd="0" presId="urn:microsoft.com/office/officeart/2005/8/layout/process1"/>
    <dgm:cxn modelId="{6788D13A-1ACB-4B6B-8B82-CE3C252EDF12}" srcId="{E442290D-3B50-4354-B8C4-ABAE650D8A5E}" destId="{38B9A249-3155-418D-938C-96C4E8EB661B}" srcOrd="2" destOrd="0" parTransId="{1037C76A-5209-4FD7-9224-4785A4A14831}" sibTransId="{E21B8C46-0EBA-451B-96F9-29C5898C2682}"/>
    <dgm:cxn modelId="{2A651353-EAAB-4A25-8ECE-6ACE4424605C}" type="presOf" srcId="{0D0CABB1-3E74-4146-A4E1-8AC97E0517C8}" destId="{47B84769-E585-423C-BF31-C93111ADD80D}" srcOrd="0" destOrd="0" presId="urn:microsoft.com/office/officeart/2005/8/layout/process1"/>
    <dgm:cxn modelId="{F4F49E4F-A096-4BB0-BEC8-A6288AB1608B}" type="presOf" srcId="{1D9AB385-68B7-4934-83EF-71F53382FB5C}" destId="{1D9DAF5F-6EAB-4153-A873-E1FDC4B1CAB1}" srcOrd="0" destOrd="0" presId="urn:microsoft.com/office/officeart/2005/8/layout/process1"/>
    <dgm:cxn modelId="{7B406F5D-3488-4345-B719-745D359EFA12}" type="presOf" srcId="{A5928381-E69E-43A8-9E3D-2618F91FB17A}" destId="{B7018749-13BD-4793-A110-A3BDD20FDA67}" srcOrd="0" destOrd="0" presId="urn:microsoft.com/office/officeart/2005/8/layout/process1"/>
    <dgm:cxn modelId="{59F8151F-1B93-42E6-927F-229C98BBA3C0}" type="presParOf" srcId="{044B5923-C0C3-48DC-9E0F-0D5AD52C2661}" destId="{B7018749-13BD-4793-A110-A3BDD20FDA67}" srcOrd="0" destOrd="0" presId="urn:microsoft.com/office/officeart/2005/8/layout/process1"/>
    <dgm:cxn modelId="{6EDD45F6-7478-45D4-8DB8-B48A5EBEF3C4}" type="presParOf" srcId="{044B5923-C0C3-48DC-9E0F-0D5AD52C2661}" destId="{EB778EA1-F36B-4B3A-AB62-FDB42520167B}" srcOrd="1" destOrd="0" presId="urn:microsoft.com/office/officeart/2005/8/layout/process1"/>
    <dgm:cxn modelId="{FC9ADFEC-0817-4A44-BB23-A63F67625965}" type="presParOf" srcId="{EB778EA1-F36B-4B3A-AB62-FDB42520167B}" destId="{923D4E8C-027B-4BB4-ABE6-5B48F36F5E1D}" srcOrd="0" destOrd="0" presId="urn:microsoft.com/office/officeart/2005/8/layout/process1"/>
    <dgm:cxn modelId="{9F88442C-FF31-4521-9F91-2512FD1BE7E8}" type="presParOf" srcId="{044B5923-C0C3-48DC-9E0F-0D5AD52C2661}" destId="{1D9DAF5F-6EAB-4153-A873-E1FDC4B1CAB1}" srcOrd="2" destOrd="0" presId="urn:microsoft.com/office/officeart/2005/8/layout/process1"/>
    <dgm:cxn modelId="{7A066E5F-A28B-488E-B228-5CBA21C5C0E2}" type="presParOf" srcId="{044B5923-C0C3-48DC-9E0F-0D5AD52C2661}" destId="{47B84769-E585-423C-BF31-C93111ADD80D}" srcOrd="3" destOrd="0" presId="urn:microsoft.com/office/officeart/2005/8/layout/process1"/>
    <dgm:cxn modelId="{40D2D4A4-6B7B-4EDF-BC7A-6A5D8F55971A}" type="presParOf" srcId="{47B84769-E585-423C-BF31-C93111ADD80D}" destId="{26029365-2DF0-45BF-9E6E-AAA123EEEA2F}" srcOrd="0" destOrd="0" presId="urn:microsoft.com/office/officeart/2005/8/layout/process1"/>
    <dgm:cxn modelId="{A7E42E2F-43B4-482D-856E-39378987B6BA}" type="presParOf" srcId="{044B5923-C0C3-48DC-9E0F-0D5AD52C2661}" destId="{1660E58C-3162-452F-AD3B-F8EA0C004B44}"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FA805FE-CE2B-43EB-A213-3A2299CFAB27}" type="doc">
      <dgm:prSet loTypeId="urn:microsoft.com/office/officeart/2005/8/layout/vProcess5" loCatId="process" qsTypeId="urn:microsoft.com/office/officeart/2005/8/quickstyle/simple1#14" qsCatId="simple" csTypeId="urn:microsoft.com/office/officeart/2005/8/colors/accent1_2#14" csCatId="accent1" phldr="1"/>
      <dgm:spPr/>
      <dgm:t>
        <a:bodyPr/>
        <a:lstStyle/>
        <a:p>
          <a:endParaRPr lang="en-US"/>
        </a:p>
      </dgm:t>
    </dgm:pt>
    <dgm:pt modelId="{C638191D-C4DE-42B6-AA07-8E4440B7FD95}">
      <dgm:prSet phldrT="[Text]"/>
      <dgm:spPr/>
      <dgm:t>
        <a:bodyPr/>
        <a:lstStyle/>
        <a:p>
          <a:r>
            <a:rPr lang="en-US" dirty="0" smtClean="0"/>
            <a:t>Identify Needs</a:t>
          </a:r>
          <a:endParaRPr lang="en-US" dirty="0"/>
        </a:p>
      </dgm:t>
    </dgm:pt>
    <dgm:pt modelId="{BF193052-DDFB-4769-8E84-338EEA57D49E}" type="parTrans" cxnId="{5E6FE96D-E589-4286-835A-5636EDC598B1}">
      <dgm:prSet/>
      <dgm:spPr/>
      <dgm:t>
        <a:bodyPr/>
        <a:lstStyle/>
        <a:p>
          <a:endParaRPr lang="en-US"/>
        </a:p>
      </dgm:t>
    </dgm:pt>
    <dgm:pt modelId="{7C84712F-9862-4781-8C20-62B9E6A9926E}" type="sibTrans" cxnId="{5E6FE96D-E589-4286-835A-5636EDC598B1}">
      <dgm:prSet/>
      <dgm:spPr/>
      <dgm:t>
        <a:bodyPr/>
        <a:lstStyle/>
        <a:p>
          <a:endParaRPr lang="en-US"/>
        </a:p>
      </dgm:t>
    </dgm:pt>
    <dgm:pt modelId="{CCE0E93F-A12B-4B93-BEA0-E94D5E3A2503}">
      <dgm:prSet phldrT="[Text]"/>
      <dgm:spPr/>
      <dgm:t>
        <a:bodyPr/>
        <a:lstStyle/>
        <a:p>
          <a:r>
            <a:rPr lang="en-US" dirty="0" smtClean="0"/>
            <a:t>Monthly Budgeting</a:t>
          </a:r>
          <a:endParaRPr lang="en-US" dirty="0"/>
        </a:p>
      </dgm:t>
    </dgm:pt>
    <dgm:pt modelId="{22BBB5F6-C15F-4046-8CC5-F52F919E0087}" type="parTrans" cxnId="{620C14AE-CA29-40A0-B44A-F440A0220674}">
      <dgm:prSet/>
      <dgm:spPr/>
      <dgm:t>
        <a:bodyPr/>
        <a:lstStyle/>
        <a:p>
          <a:endParaRPr lang="en-US"/>
        </a:p>
      </dgm:t>
    </dgm:pt>
    <dgm:pt modelId="{422EF275-4D17-49DB-BAF5-F54AC0B20A2D}" type="sibTrans" cxnId="{620C14AE-CA29-40A0-B44A-F440A0220674}">
      <dgm:prSet/>
      <dgm:spPr/>
      <dgm:t>
        <a:bodyPr/>
        <a:lstStyle/>
        <a:p>
          <a:endParaRPr lang="en-US"/>
        </a:p>
      </dgm:t>
    </dgm:pt>
    <dgm:pt modelId="{39315D54-86F9-4D04-AE47-176051D49CA5}">
      <dgm:prSet phldrT="[Text]"/>
      <dgm:spPr/>
      <dgm:t>
        <a:bodyPr/>
        <a:lstStyle/>
        <a:p>
          <a:r>
            <a:rPr lang="en-US" dirty="0" smtClean="0"/>
            <a:t>Write a Service Plan</a:t>
          </a:r>
          <a:endParaRPr lang="en-US" dirty="0"/>
        </a:p>
      </dgm:t>
    </dgm:pt>
    <dgm:pt modelId="{6129C902-F403-4B7F-A4E9-1AD61AD74712}" type="parTrans" cxnId="{BDA5410E-964C-43A3-8CC2-77BA53793933}">
      <dgm:prSet/>
      <dgm:spPr/>
    </dgm:pt>
    <dgm:pt modelId="{F313B982-446D-4D42-9397-374A5A9C1084}" type="sibTrans" cxnId="{BDA5410E-964C-43A3-8CC2-77BA53793933}">
      <dgm:prSet/>
      <dgm:spPr/>
      <dgm:t>
        <a:bodyPr/>
        <a:lstStyle/>
        <a:p>
          <a:endParaRPr lang="en-US"/>
        </a:p>
      </dgm:t>
    </dgm:pt>
    <dgm:pt modelId="{8335624C-A4A9-479E-8595-8D2B9BD52667}">
      <dgm:prSet phldrT="[Text]"/>
      <dgm:spPr/>
      <dgm:t>
        <a:bodyPr/>
        <a:lstStyle/>
        <a:p>
          <a:r>
            <a:rPr lang="en-US" dirty="0" smtClean="0"/>
            <a:t>Find Services</a:t>
          </a:r>
          <a:endParaRPr lang="en-US" dirty="0"/>
        </a:p>
      </dgm:t>
    </dgm:pt>
    <dgm:pt modelId="{D094B6A5-5139-4AFC-8A45-7BF820BA1064}" type="parTrans" cxnId="{4870BD4B-14E8-4069-97FC-D966DC99742A}">
      <dgm:prSet/>
      <dgm:spPr/>
    </dgm:pt>
    <dgm:pt modelId="{1A1DCE51-4607-4794-B455-012B1A2C6229}" type="sibTrans" cxnId="{4870BD4B-14E8-4069-97FC-D966DC99742A}">
      <dgm:prSet/>
      <dgm:spPr/>
      <dgm:t>
        <a:bodyPr/>
        <a:lstStyle/>
        <a:p>
          <a:endParaRPr lang="en-US"/>
        </a:p>
      </dgm:t>
    </dgm:pt>
    <dgm:pt modelId="{90F64DE1-3CED-42BF-802D-5DEE0D8E085B}" type="pres">
      <dgm:prSet presAssocID="{CFA805FE-CE2B-43EB-A213-3A2299CFAB27}" presName="outerComposite" presStyleCnt="0">
        <dgm:presLayoutVars>
          <dgm:chMax val="5"/>
          <dgm:dir/>
          <dgm:resizeHandles val="exact"/>
        </dgm:presLayoutVars>
      </dgm:prSet>
      <dgm:spPr/>
      <dgm:t>
        <a:bodyPr/>
        <a:lstStyle/>
        <a:p>
          <a:endParaRPr lang="en-US"/>
        </a:p>
      </dgm:t>
    </dgm:pt>
    <dgm:pt modelId="{D93E0098-D15D-4C95-88AC-BFCF4AC44741}" type="pres">
      <dgm:prSet presAssocID="{CFA805FE-CE2B-43EB-A213-3A2299CFAB27}" presName="dummyMaxCanvas" presStyleCnt="0">
        <dgm:presLayoutVars/>
      </dgm:prSet>
      <dgm:spPr/>
    </dgm:pt>
    <dgm:pt modelId="{0F0EC386-AA63-4655-8848-9AAFFB7C3F7D}" type="pres">
      <dgm:prSet presAssocID="{CFA805FE-CE2B-43EB-A213-3A2299CFAB27}" presName="FourNodes_1" presStyleLbl="node1" presStyleIdx="0" presStyleCnt="4">
        <dgm:presLayoutVars>
          <dgm:bulletEnabled val="1"/>
        </dgm:presLayoutVars>
      </dgm:prSet>
      <dgm:spPr/>
      <dgm:t>
        <a:bodyPr/>
        <a:lstStyle/>
        <a:p>
          <a:endParaRPr lang="en-US"/>
        </a:p>
      </dgm:t>
    </dgm:pt>
    <dgm:pt modelId="{23DDDEBC-2409-4A1C-B0DC-68ED260A07DB}" type="pres">
      <dgm:prSet presAssocID="{CFA805FE-CE2B-43EB-A213-3A2299CFAB27}" presName="FourNodes_2" presStyleLbl="node1" presStyleIdx="1" presStyleCnt="4">
        <dgm:presLayoutVars>
          <dgm:bulletEnabled val="1"/>
        </dgm:presLayoutVars>
      </dgm:prSet>
      <dgm:spPr/>
      <dgm:t>
        <a:bodyPr/>
        <a:lstStyle/>
        <a:p>
          <a:endParaRPr lang="en-US"/>
        </a:p>
      </dgm:t>
    </dgm:pt>
    <dgm:pt modelId="{26592C98-C68F-4D03-9205-77221CC820C8}" type="pres">
      <dgm:prSet presAssocID="{CFA805FE-CE2B-43EB-A213-3A2299CFAB27}" presName="FourNodes_3" presStyleLbl="node1" presStyleIdx="2" presStyleCnt="4">
        <dgm:presLayoutVars>
          <dgm:bulletEnabled val="1"/>
        </dgm:presLayoutVars>
      </dgm:prSet>
      <dgm:spPr/>
      <dgm:t>
        <a:bodyPr/>
        <a:lstStyle/>
        <a:p>
          <a:endParaRPr lang="en-US"/>
        </a:p>
      </dgm:t>
    </dgm:pt>
    <dgm:pt modelId="{8CE88843-1BFC-4D01-A12B-F2B74A18AB6E}" type="pres">
      <dgm:prSet presAssocID="{CFA805FE-CE2B-43EB-A213-3A2299CFAB27}" presName="FourNodes_4" presStyleLbl="node1" presStyleIdx="3" presStyleCnt="4">
        <dgm:presLayoutVars>
          <dgm:bulletEnabled val="1"/>
        </dgm:presLayoutVars>
      </dgm:prSet>
      <dgm:spPr/>
      <dgm:t>
        <a:bodyPr/>
        <a:lstStyle/>
        <a:p>
          <a:endParaRPr lang="en-US"/>
        </a:p>
      </dgm:t>
    </dgm:pt>
    <dgm:pt modelId="{4A7F5F6F-AED7-4EAC-912D-971630B2AB3C}" type="pres">
      <dgm:prSet presAssocID="{CFA805FE-CE2B-43EB-A213-3A2299CFAB27}" presName="FourConn_1-2" presStyleLbl="fgAccFollowNode1" presStyleIdx="0" presStyleCnt="3">
        <dgm:presLayoutVars>
          <dgm:bulletEnabled val="1"/>
        </dgm:presLayoutVars>
      </dgm:prSet>
      <dgm:spPr/>
      <dgm:t>
        <a:bodyPr/>
        <a:lstStyle/>
        <a:p>
          <a:endParaRPr lang="en-US"/>
        </a:p>
      </dgm:t>
    </dgm:pt>
    <dgm:pt modelId="{B7AD0B33-7500-4394-841F-E28772304521}" type="pres">
      <dgm:prSet presAssocID="{CFA805FE-CE2B-43EB-A213-3A2299CFAB27}" presName="FourConn_2-3" presStyleLbl="fgAccFollowNode1" presStyleIdx="1" presStyleCnt="3">
        <dgm:presLayoutVars>
          <dgm:bulletEnabled val="1"/>
        </dgm:presLayoutVars>
      </dgm:prSet>
      <dgm:spPr/>
      <dgm:t>
        <a:bodyPr/>
        <a:lstStyle/>
        <a:p>
          <a:endParaRPr lang="en-US"/>
        </a:p>
      </dgm:t>
    </dgm:pt>
    <dgm:pt modelId="{EA137A66-BF18-4DFE-BD13-A3CE8B02E0F4}" type="pres">
      <dgm:prSet presAssocID="{CFA805FE-CE2B-43EB-A213-3A2299CFAB27}" presName="FourConn_3-4" presStyleLbl="fgAccFollowNode1" presStyleIdx="2" presStyleCnt="3">
        <dgm:presLayoutVars>
          <dgm:bulletEnabled val="1"/>
        </dgm:presLayoutVars>
      </dgm:prSet>
      <dgm:spPr/>
      <dgm:t>
        <a:bodyPr/>
        <a:lstStyle/>
        <a:p>
          <a:endParaRPr lang="en-US"/>
        </a:p>
      </dgm:t>
    </dgm:pt>
    <dgm:pt modelId="{F42F0CD0-3892-4278-8A76-27C712B60B8A}" type="pres">
      <dgm:prSet presAssocID="{CFA805FE-CE2B-43EB-A213-3A2299CFAB27}" presName="FourNodes_1_text" presStyleLbl="node1" presStyleIdx="3" presStyleCnt="4">
        <dgm:presLayoutVars>
          <dgm:bulletEnabled val="1"/>
        </dgm:presLayoutVars>
      </dgm:prSet>
      <dgm:spPr/>
      <dgm:t>
        <a:bodyPr/>
        <a:lstStyle/>
        <a:p>
          <a:endParaRPr lang="en-US"/>
        </a:p>
      </dgm:t>
    </dgm:pt>
    <dgm:pt modelId="{F4BD8A46-5103-4498-98F6-57904DE63A45}" type="pres">
      <dgm:prSet presAssocID="{CFA805FE-CE2B-43EB-A213-3A2299CFAB27}" presName="FourNodes_2_text" presStyleLbl="node1" presStyleIdx="3" presStyleCnt="4">
        <dgm:presLayoutVars>
          <dgm:bulletEnabled val="1"/>
        </dgm:presLayoutVars>
      </dgm:prSet>
      <dgm:spPr/>
      <dgm:t>
        <a:bodyPr/>
        <a:lstStyle/>
        <a:p>
          <a:endParaRPr lang="en-US"/>
        </a:p>
      </dgm:t>
    </dgm:pt>
    <dgm:pt modelId="{D76DA62F-A2A7-495F-8D58-7700C4EF9506}" type="pres">
      <dgm:prSet presAssocID="{CFA805FE-CE2B-43EB-A213-3A2299CFAB27}" presName="FourNodes_3_text" presStyleLbl="node1" presStyleIdx="3" presStyleCnt="4">
        <dgm:presLayoutVars>
          <dgm:bulletEnabled val="1"/>
        </dgm:presLayoutVars>
      </dgm:prSet>
      <dgm:spPr/>
      <dgm:t>
        <a:bodyPr/>
        <a:lstStyle/>
        <a:p>
          <a:endParaRPr lang="en-US"/>
        </a:p>
      </dgm:t>
    </dgm:pt>
    <dgm:pt modelId="{7291F4B5-6FD9-48B1-94F5-6006162F741E}" type="pres">
      <dgm:prSet presAssocID="{CFA805FE-CE2B-43EB-A213-3A2299CFAB27}" presName="FourNodes_4_text" presStyleLbl="node1" presStyleIdx="3" presStyleCnt="4">
        <dgm:presLayoutVars>
          <dgm:bulletEnabled val="1"/>
        </dgm:presLayoutVars>
      </dgm:prSet>
      <dgm:spPr/>
      <dgm:t>
        <a:bodyPr/>
        <a:lstStyle/>
        <a:p>
          <a:endParaRPr lang="en-US"/>
        </a:p>
      </dgm:t>
    </dgm:pt>
  </dgm:ptLst>
  <dgm:cxnLst>
    <dgm:cxn modelId="{B51B7863-D710-4222-90D2-3475A2F62AAD}" type="presOf" srcId="{C638191D-C4DE-42B6-AA07-8E4440B7FD95}" destId="{F42F0CD0-3892-4278-8A76-27C712B60B8A}" srcOrd="1" destOrd="0" presId="urn:microsoft.com/office/officeart/2005/8/layout/vProcess5"/>
    <dgm:cxn modelId="{0BF476BF-1272-45BA-9875-5C589EE695FC}" type="presOf" srcId="{1A1DCE51-4607-4794-B455-012B1A2C6229}" destId="{EA137A66-BF18-4DFE-BD13-A3CE8B02E0F4}" srcOrd="0" destOrd="0" presId="urn:microsoft.com/office/officeart/2005/8/layout/vProcess5"/>
    <dgm:cxn modelId="{4870BD4B-14E8-4069-97FC-D966DC99742A}" srcId="{CFA805FE-CE2B-43EB-A213-3A2299CFAB27}" destId="{8335624C-A4A9-479E-8595-8D2B9BD52667}" srcOrd="2" destOrd="0" parTransId="{D094B6A5-5139-4AFC-8A45-7BF820BA1064}" sibTransId="{1A1DCE51-4607-4794-B455-012B1A2C6229}"/>
    <dgm:cxn modelId="{78E45EE6-7402-47AD-9806-1F9191F71210}" type="presOf" srcId="{C638191D-C4DE-42B6-AA07-8E4440B7FD95}" destId="{0F0EC386-AA63-4655-8848-9AAFFB7C3F7D}" srcOrd="0" destOrd="0" presId="urn:microsoft.com/office/officeart/2005/8/layout/vProcess5"/>
    <dgm:cxn modelId="{C0F6ADD4-D33E-4389-A435-F249866B61C8}" type="presOf" srcId="{CFA805FE-CE2B-43EB-A213-3A2299CFAB27}" destId="{90F64DE1-3CED-42BF-802D-5DEE0D8E085B}" srcOrd="0" destOrd="0" presId="urn:microsoft.com/office/officeart/2005/8/layout/vProcess5"/>
    <dgm:cxn modelId="{BDA5410E-964C-43A3-8CC2-77BA53793933}" srcId="{CFA805FE-CE2B-43EB-A213-3A2299CFAB27}" destId="{39315D54-86F9-4D04-AE47-176051D49CA5}" srcOrd="1" destOrd="0" parTransId="{6129C902-F403-4B7F-A4E9-1AD61AD74712}" sibTransId="{F313B982-446D-4D42-9397-374A5A9C1084}"/>
    <dgm:cxn modelId="{04AD3E19-364C-42D7-8A3E-5240EDF70906}" type="presOf" srcId="{39315D54-86F9-4D04-AE47-176051D49CA5}" destId="{23DDDEBC-2409-4A1C-B0DC-68ED260A07DB}" srcOrd="0" destOrd="0" presId="urn:microsoft.com/office/officeart/2005/8/layout/vProcess5"/>
    <dgm:cxn modelId="{A8ACD7D1-85FC-46F7-A3CF-4019EB80205C}" type="presOf" srcId="{8335624C-A4A9-479E-8595-8D2B9BD52667}" destId="{26592C98-C68F-4D03-9205-77221CC820C8}" srcOrd="0" destOrd="0" presId="urn:microsoft.com/office/officeart/2005/8/layout/vProcess5"/>
    <dgm:cxn modelId="{0A57EE9F-002F-45F5-A2D5-7C027DF12B16}" type="presOf" srcId="{CCE0E93F-A12B-4B93-BEA0-E94D5E3A2503}" destId="{8CE88843-1BFC-4D01-A12B-F2B74A18AB6E}" srcOrd="0" destOrd="0" presId="urn:microsoft.com/office/officeart/2005/8/layout/vProcess5"/>
    <dgm:cxn modelId="{B0A0E14B-261B-4FCF-983E-826ACE801517}" type="presOf" srcId="{CCE0E93F-A12B-4B93-BEA0-E94D5E3A2503}" destId="{7291F4B5-6FD9-48B1-94F5-6006162F741E}" srcOrd="1" destOrd="0" presId="urn:microsoft.com/office/officeart/2005/8/layout/vProcess5"/>
    <dgm:cxn modelId="{54B22DF7-CE20-4E7B-94AB-ED44B0A9FDBF}" type="presOf" srcId="{7C84712F-9862-4781-8C20-62B9E6A9926E}" destId="{4A7F5F6F-AED7-4EAC-912D-971630B2AB3C}" srcOrd="0" destOrd="0" presId="urn:microsoft.com/office/officeart/2005/8/layout/vProcess5"/>
    <dgm:cxn modelId="{A62C3839-20EC-48D2-B0E4-771287518297}" type="presOf" srcId="{F313B982-446D-4D42-9397-374A5A9C1084}" destId="{B7AD0B33-7500-4394-841F-E28772304521}" srcOrd="0" destOrd="0" presId="urn:microsoft.com/office/officeart/2005/8/layout/vProcess5"/>
    <dgm:cxn modelId="{A30C58A9-E9B7-4526-B12C-D29B2665C247}" type="presOf" srcId="{39315D54-86F9-4D04-AE47-176051D49CA5}" destId="{F4BD8A46-5103-4498-98F6-57904DE63A45}" srcOrd="1" destOrd="0" presId="urn:microsoft.com/office/officeart/2005/8/layout/vProcess5"/>
    <dgm:cxn modelId="{620C14AE-CA29-40A0-B44A-F440A0220674}" srcId="{CFA805FE-CE2B-43EB-A213-3A2299CFAB27}" destId="{CCE0E93F-A12B-4B93-BEA0-E94D5E3A2503}" srcOrd="3" destOrd="0" parTransId="{22BBB5F6-C15F-4046-8CC5-F52F919E0087}" sibTransId="{422EF275-4D17-49DB-BAF5-F54AC0B20A2D}"/>
    <dgm:cxn modelId="{5E6FE96D-E589-4286-835A-5636EDC598B1}" srcId="{CFA805FE-CE2B-43EB-A213-3A2299CFAB27}" destId="{C638191D-C4DE-42B6-AA07-8E4440B7FD95}" srcOrd="0" destOrd="0" parTransId="{BF193052-DDFB-4769-8E84-338EEA57D49E}" sibTransId="{7C84712F-9862-4781-8C20-62B9E6A9926E}"/>
    <dgm:cxn modelId="{D7151E21-79E9-4CCC-81C6-C7B566762C3D}" type="presOf" srcId="{8335624C-A4A9-479E-8595-8D2B9BD52667}" destId="{D76DA62F-A2A7-495F-8D58-7700C4EF9506}" srcOrd="1" destOrd="0" presId="urn:microsoft.com/office/officeart/2005/8/layout/vProcess5"/>
    <dgm:cxn modelId="{774793EC-FCAE-4CCE-8FC4-B4EF5F74928B}" type="presParOf" srcId="{90F64DE1-3CED-42BF-802D-5DEE0D8E085B}" destId="{D93E0098-D15D-4C95-88AC-BFCF4AC44741}" srcOrd="0" destOrd="0" presId="urn:microsoft.com/office/officeart/2005/8/layout/vProcess5"/>
    <dgm:cxn modelId="{F4CB0FC4-AAC6-4F4C-9B2F-2D312B1C0EF5}" type="presParOf" srcId="{90F64DE1-3CED-42BF-802D-5DEE0D8E085B}" destId="{0F0EC386-AA63-4655-8848-9AAFFB7C3F7D}" srcOrd="1" destOrd="0" presId="urn:microsoft.com/office/officeart/2005/8/layout/vProcess5"/>
    <dgm:cxn modelId="{1E8563A8-755F-48AB-9C72-93F167B62364}" type="presParOf" srcId="{90F64DE1-3CED-42BF-802D-5DEE0D8E085B}" destId="{23DDDEBC-2409-4A1C-B0DC-68ED260A07DB}" srcOrd="2" destOrd="0" presId="urn:microsoft.com/office/officeart/2005/8/layout/vProcess5"/>
    <dgm:cxn modelId="{DADEA7A4-FC66-49D1-87EE-506671FDF4F5}" type="presParOf" srcId="{90F64DE1-3CED-42BF-802D-5DEE0D8E085B}" destId="{26592C98-C68F-4D03-9205-77221CC820C8}" srcOrd="3" destOrd="0" presId="urn:microsoft.com/office/officeart/2005/8/layout/vProcess5"/>
    <dgm:cxn modelId="{0132A828-BF00-4874-A102-CBF2B97A9E08}" type="presParOf" srcId="{90F64DE1-3CED-42BF-802D-5DEE0D8E085B}" destId="{8CE88843-1BFC-4D01-A12B-F2B74A18AB6E}" srcOrd="4" destOrd="0" presId="urn:microsoft.com/office/officeart/2005/8/layout/vProcess5"/>
    <dgm:cxn modelId="{BF66D22B-352D-4109-A488-106EF574A269}" type="presParOf" srcId="{90F64DE1-3CED-42BF-802D-5DEE0D8E085B}" destId="{4A7F5F6F-AED7-4EAC-912D-971630B2AB3C}" srcOrd="5" destOrd="0" presId="urn:microsoft.com/office/officeart/2005/8/layout/vProcess5"/>
    <dgm:cxn modelId="{491338C9-9AC1-452E-BBDC-D356B6813232}" type="presParOf" srcId="{90F64DE1-3CED-42BF-802D-5DEE0D8E085B}" destId="{B7AD0B33-7500-4394-841F-E28772304521}" srcOrd="6" destOrd="0" presId="urn:microsoft.com/office/officeart/2005/8/layout/vProcess5"/>
    <dgm:cxn modelId="{FC35B7D7-661E-430E-A41E-E12C7A3C3284}" type="presParOf" srcId="{90F64DE1-3CED-42BF-802D-5DEE0D8E085B}" destId="{EA137A66-BF18-4DFE-BD13-A3CE8B02E0F4}" srcOrd="7" destOrd="0" presId="urn:microsoft.com/office/officeart/2005/8/layout/vProcess5"/>
    <dgm:cxn modelId="{745EDD2F-931E-4364-A7D5-08F18D76D603}" type="presParOf" srcId="{90F64DE1-3CED-42BF-802D-5DEE0D8E085B}" destId="{F42F0CD0-3892-4278-8A76-27C712B60B8A}" srcOrd="8" destOrd="0" presId="urn:microsoft.com/office/officeart/2005/8/layout/vProcess5"/>
    <dgm:cxn modelId="{8783EB48-85A2-4A5D-8D38-D6BEED06EDF9}" type="presParOf" srcId="{90F64DE1-3CED-42BF-802D-5DEE0D8E085B}" destId="{F4BD8A46-5103-4498-98F6-57904DE63A45}" srcOrd="9" destOrd="0" presId="urn:microsoft.com/office/officeart/2005/8/layout/vProcess5"/>
    <dgm:cxn modelId="{9FAC6C50-01E9-40D6-862F-78E48EE15165}" type="presParOf" srcId="{90F64DE1-3CED-42BF-802D-5DEE0D8E085B}" destId="{D76DA62F-A2A7-495F-8D58-7700C4EF9506}" srcOrd="10" destOrd="0" presId="urn:microsoft.com/office/officeart/2005/8/layout/vProcess5"/>
    <dgm:cxn modelId="{90095AAE-42BA-41AB-A832-E74679B08703}" type="presParOf" srcId="{90F64DE1-3CED-42BF-802D-5DEE0D8E085B}" destId="{7291F4B5-6FD9-48B1-94F5-6006162F741E}" srcOrd="1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BE9FBC-0F14-4565-8EB3-9BFFC51EEE65}">
      <dsp:nvSpPr>
        <dsp:cNvPr id="0" name=""/>
        <dsp:cNvSpPr/>
      </dsp:nvSpPr>
      <dsp:spPr>
        <a:xfrm>
          <a:off x="3958" y="457200"/>
          <a:ext cx="2304454" cy="1295398"/>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1955: </a:t>
          </a:r>
        </a:p>
        <a:p>
          <a:pPr lvl="0" algn="ctr" defTabSz="622300">
            <a:lnSpc>
              <a:spcPct val="90000"/>
            </a:lnSpc>
            <a:spcBef>
              <a:spcPct val="0"/>
            </a:spcBef>
            <a:spcAft>
              <a:spcPct val="35000"/>
            </a:spcAft>
          </a:pPr>
          <a:r>
            <a:rPr lang="en-US" sz="1400" b="1" kern="1200" dirty="0" smtClean="0">
              <a:solidFill>
                <a:schemeClr val="tx1"/>
              </a:solidFill>
            </a:rPr>
            <a:t>5 families in a church basement</a:t>
          </a:r>
          <a:endParaRPr lang="en-US" sz="1400" b="1" kern="1200" dirty="0">
            <a:solidFill>
              <a:schemeClr val="tx1"/>
            </a:solidFill>
          </a:endParaRPr>
        </a:p>
      </dsp:txBody>
      <dsp:txXfrm>
        <a:off x="3958" y="457200"/>
        <a:ext cx="2304454" cy="1295398"/>
      </dsp:txXfrm>
    </dsp:sp>
    <dsp:sp modelId="{D995E2DD-0EB9-4983-8069-658E64417ACF}">
      <dsp:nvSpPr>
        <dsp:cNvPr id="0" name=""/>
        <dsp:cNvSpPr/>
      </dsp:nvSpPr>
      <dsp:spPr>
        <a:xfrm>
          <a:off x="2077968" y="457200"/>
          <a:ext cx="2304454" cy="1295398"/>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1960s:  Vocational  Services </a:t>
          </a:r>
          <a:endParaRPr lang="en-US" sz="1400" b="1" kern="1200" dirty="0">
            <a:solidFill>
              <a:schemeClr val="tx1"/>
            </a:solidFill>
          </a:endParaRPr>
        </a:p>
      </dsp:txBody>
      <dsp:txXfrm>
        <a:off x="2077968" y="457200"/>
        <a:ext cx="2304454" cy="1295398"/>
      </dsp:txXfrm>
    </dsp:sp>
    <dsp:sp modelId="{0FF595FD-444A-4C2F-AE89-48B341E9C786}">
      <dsp:nvSpPr>
        <dsp:cNvPr id="0" name=""/>
        <dsp:cNvSpPr/>
      </dsp:nvSpPr>
      <dsp:spPr>
        <a:xfrm>
          <a:off x="4151977" y="457200"/>
          <a:ext cx="2304454" cy="1295398"/>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1970s:  Residential Services and CHILD Program</a:t>
          </a:r>
          <a:r>
            <a:rPr lang="en-US" sz="1400" b="1" kern="1200" dirty="0" smtClean="0"/>
            <a:t>	</a:t>
          </a:r>
          <a:endParaRPr lang="en-US" sz="1400" b="1" kern="1200" dirty="0"/>
        </a:p>
      </dsp:txBody>
      <dsp:txXfrm>
        <a:off x="4151977" y="457200"/>
        <a:ext cx="2304454" cy="1295398"/>
      </dsp:txXfrm>
    </dsp:sp>
    <dsp:sp modelId="{E8BA9CAE-47C9-4BDF-B83B-BBE3B1A839C5}">
      <dsp:nvSpPr>
        <dsp:cNvPr id="0" name=""/>
        <dsp:cNvSpPr/>
      </dsp:nvSpPr>
      <dsp:spPr>
        <a:xfrm>
          <a:off x="6225986" y="457200"/>
          <a:ext cx="2304454" cy="1295398"/>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1980s:  Expansion of Residential Services</a:t>
          </a:r>
          <a:endParaRPr lang="en-US" sz="1400" b="1" kern="1200" dirty="0">
            <a:solidFill>
              <a:schemeClr val="tx1"/>
            </a:solidFill>
          </a:endParaRPr>
        </a:p>
      </dsp:txBody>
      <dsp:txXfrm>
        <a:off x="6225986" y="457200"/>
        <a:ext cx="2304454" cy="1295398"/>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BE9FBC-0F14-4565-8EB3-9BFFC51EEE65}">
      <dsp:nvSpPr>
        <dsp:cNvPr id="0" name=""/>
        <dsp:cNvSpPr/>
      </dsp:nvSpPr>
      <dsp:spPr>
        <a:xfrm>
          <a:off x="2465" y="468913"/>
          <a:ext cx="2262782" cy="1271973"/>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1990s:  Clearbrook Clinic, CILA, Respite, and CFC</a:t>
          </a:r>
          <a:endParaRPr lang="en-US" sz="1400" b="1" kern="1200" dirty="0">
            <a:solidFill>
              <a:schemeClr val="tx1"/>
            </a:solidFill>
          </a:endParaRPr>
        </a:p>
      </dsp:txBody>
      <dsp:txXfrm>
        <a:off x="2465" y="468913"/>
        <a:ext cx="2262782" cy="1271973"/>
      </dsp:txXfrm>
    </dsp:sp>
    <dsp:sp modelId="{D995E2DD-0EB9-4983-8069-658E64417ACF}">
      <dsp:nvSpPr>
        <dsp:cNvPr id="0" name=""/>
        <dsp:cNvSpPr/>
      </dsp:nvSpPr>
      <dsp:spPr>
        <a:xfrm>
          <a:off x="2038969" y="468913"/>
          <a:ext cx="2262782" cy="1271973"/>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2000:  Plaza opens, HBS expands</a:t>
          </a:r>
          <a:endParaRPr lang="en-US" sz="1400" b="1" kern="1200" dirty="0">
            <a:solidFill>
              <a:schemeClr val="tx1"/>
            </a:solidFill>
          </a:endParaRPr>
        </a:p>
      </dsp:txBody>
      <dsp:txXfrm>
        <a:off x="2038969" y="468913"/>
        <a:ext cx="2262782" cy="1271973"/>
      </dsp:txXfrm>
    </dsp:sp>
    <dsp:sp modelId="{0FF595FD-444A-4C2F-AE89-48B341E9C786}">
      <dsp:nvSpPr>
        <dsp:cNvPr id="0" name=""/>
        <dsp:cNvSpPr/>
      </dsp:nvSpPr>
      <dsp:spPr>
        <a:xfrm>
          <a:off x="4113792" y="550984"/>
          <a:ext cx="2419955" cy="1189906"/>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l" defTabSz="711200">
            <a:lnSpc>
              <a:spcPct val="90000"/>
            </a:lnSpc>
            <a:spcBef>
              <a:spcPct val="0"/>
            </a:spcBef>
            <a:spcAft>
              <a:spcPct val="35000"/>
            </a:spcAft>
          </a:pPr>
          <a:r>
            <a:rPr lang="en-US" sz="1600" b="1" kern="1200" dirty="0" smtClean="0">
              <a:solidFill>
                <a:schemeClr val="tx1"/>
              </a:solidFill>
            </a:rPr>
            <a:t>Largest provider  of home-based services in IL</a:t>
          </a:r>
          <a:r>
            <a:rPr lang="en-US" sz="1000" kern="1200" dirty="0" smtClean="0"/>
            <a:t>	</a:t>
          </a:r>
          <a:endParaRPr lang="en-US" sz="1000" kern="1200" dirty="0"/>
        </a:p>
      </dsp:txBody>
      <dsp:txXfrm>
        <a:off x="4113792" y="550984"/>
        <a:ext cx="2419955" cy="1189906"/>
      </dsp:txXfrm>
    </dsp:sp>
    <dsp:sp modelId="{E8BA9CAE-47C9-4BDF-B83B-BBE3B1A839C5}">
      <dsp:nvSpPr>
        <dsp:cNvPr id="0" name=""/>
        <dsp:cNvSpPr/>
      </dsp:nvSpPr>
      <dsp:spPr>
        <a:xfrm>
          <a:off x="6269151" y="468913"/>
          <a:ext cx="2262782" cy="1271973"/>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6000 served in 13 counties</a:t>
          </a:r>
          <a:endParaRPr lang="en-US" sz="1400" b="1" kern="1200" dirty="0">
            <a:solidFill>
              <a:schemeClr val="tx1"/>
            </a:solidFill>
          </a:endParaRPr>
        </a:p>
      </dsp:txBody>
      <dsp:txXfrm>
        <a:off x="6269151" y="468913"/>
        <a:ext cx="2262782" cy="127197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086834-6CE9-43AE-A282-9E48FE004900}">
      <dsp:nvSpPr>
        <dsp:cNvPr id="0" name=""/>
        <dsp:cNvSpPr/>
      </dsp:nvSpPr>
      <dsp:spPr>
        <a:xfrm>
          <a:off x="1389379" y="0"/>
          <a:ext cx="6136640" cy="3835400"/>
        </a:xfrm>
        <a:prstGeom prst="swooshArrow">
          <a:avLst>
            <a:gd name="adj1" fmla="val 25000"/>
            <a:gd name="adj2" fmla="val 25000"/>
          </a:avLst>
        </a:prstGeom>
        <a:solidFill>
          <a:schemeClr val="bg2">
            <a:lumMod val="50000"/>
          </a:schemeClr>
        </a:solidFill>
        <a:ln>
          <a:noFill/>
        </a:ln>
        <a:effectLst/>
      </dsp:spPr>
      <dsp:style>
        <a:lnRef idx="0">
          <a:scrgbClr r="0" g="0" b="0"/>
        </a:lnRef>
        <a:fillRef idx="1">
          <a:scrgbClr r="0" g="0" b="0"/>
        </a:fillRef>
        <a:effectRef idx="0">
          <a:scrgbClr r="0" g="0" b="0"/>
        </a:effectRef>
        <a:fontRef idx="minor"/>
      </dsp:style>
    </dsp:sp>
    <dsp:sp modelId="{7DAE8509-2B3C-4CF0-AF93-7852C72F4E23}">
      <dsp:nvSpPr>
        <dsp:cNvPr id="0" name=""/>
        <dsp:cNvSpPr/>
      </dsp:nvSpPr>
      <dsp:spPr>
        <a:xfrm>
          <a:off x="1904999" y="2743199"/>
          <a:ext cx="306917" cy="315044"/>
        </a:xfrm>
        <a:prstGeom prst="ellips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9516BF-15C8-4443-AA12-41DD8C62B131}">
      <dsp:nvSpPr>
        <dsp:cNvPr id="0" name=""/>
        <dsp:cNvSpPr/>
      </dsp:nvSpPr>
      <dsp:spPr>
        <a:xfrm>
          <a:off x="2203112" y="2726969"/>
          <a:ext cx="1429837" cy="1108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544" tIns="0" rIns="0" bIns="0" numCol="1" spcCol="1270" anchor="t" anchorCtr="0">
          <a:noAutofit/>
        </a:bodyPr>
        <a:lstStyle/>
        <a:p>
          <a:pPr lvl="0" algn="l" defTabSz="1022350">
            <a:lnSpc>
              <a:spcPct val="90000"/>
            </a:lnSpc>
            <a:spcBef>
              <a:spcPct val="0"/>
            </a:spcBef>
            <a:spcAft>
              <a:spcPct val="35000"/>
            </a:spcAft>
          </a:pPr>
          <a:r>
            <a:rPr lang="en-US" sz="2300" kern="1200" dirty="0" smtClean="0"/>
            <a:t>Children’s Services</a:t>
          </a:r>
          <a:endParaRPr lang="en-US" sz="2300" kern="1200" dirty="0"/>
        </a:p>
      </dsp:txBody>
      <dsp:txXfrm>
        <a:off x="2203112" y="2726969"/>
        <a:ext cx="1429837" cy="1108430"/>
      </dsp:txXfrm>
    </dsp:sp>
    <dsp:sp modelId="{7E8558B7-2F9A-443E-805F-42D890AC0921}">
      <dsp:nvSpPr>
        <dsp:cNvPr id="0" name=""/>
        <dsp:cNvSpPr/>
      </dsp:nvSpPr>
      <dsp:spPr>
        <a:xfrm>
          <a:off x="3886199" y="1524000"/>
          <a:ext cx="342997" cy="350204"/>
        </a:xfrm>
        <a:prstGeom prst="ellips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E39CAD-A300-46FE-A271-701D56C7E9A6}">
      <dsp:nvSpPr>
        <dsp:cNvPr id="0" name=""/>
        <dsp:cNvSpPr/>
      </dsp:nvSpPr>
      <dsp:spPr>
        <a:xfrm>
          <a:off x="4114804" y="1676396"/>
          <a:ext cx="1472793" cy="2086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829" tIns="0" rIns="0" bIns="0" numCol="1" spcCol="1270" anchor="t" anchorCtr="0">
          <a:noAutofit/>
        </a:bodyPr>
        <a:lstStyle/>
        <a:p>
          <a:pPr lvl="0" algn="l" defTabSz="1022350">
            <a:lnSpc>
              <a:spcPct val="90000"/>
            </a:lnSpc>
            <a:spcBef>
              <a:spcPct val="0"/>
            </a:spcBef>
            <a:spcAft>
              <a:spcPts val="0"/>
            </a:spcAft>
          </a:pPr>
          <a:r>
            <a:rPr lang="en-US" sz="2300" kern="1200" dirty="0" smtClean="0"/>
            <a:t>Adult </a:t>
          </a:r>
        </a:p>
        <a:p>
          <a:pPr lvl="0" algn="l" defTabSz="1022350">
            <a:lnSpc>
              <a:spcPct val="90000"/>
            </a:lnSpc>
            <a:spcBef>
              <a:spcPct val="0"/>
            </a:spcBef>
            <a:spcAft>
              <a:spcPts val="0"/>
            </a:spcAft>
          </a:pPr>
          <a:r>
            <a:rPr lang="en-US" sz="2300" kern="1200" dirty="0" smtClean="0"/>
            <a:t>Day and Residential Services</a:t>
          </a:r>
          <a:endParaRPr lang="en-US" sz="2300" kern="1200" dirty="0"/>
        </a:p>
      </dsp:txBody>
      <dsp:txXfrm>
        <a:off x="4114804" y="1676396"/>
        <a:ext cx="1472793" cy="2086457"/>
      </dsp:txXfrm>
    </dsp:sp>
    <dsp:sp modelId="{1083556D-71DB-4AF6-B319-9DD63B0B1ED0}">
      <dsp:nvSpPr>
        <dsp:cNvPr id="0" name=""/>
        <dsp:cNvSpPr/>
      </dsp:nvSpPr>
      <dsp:spPr>
        <a:xfrm>
          <a:off x="6712295" y="621957"/>
          <a:ext cx="398881" cy="398881"/>
        </a:xfrm>
        <a:prstGeom prst="ellips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854D93-A5C3-4FC0-8096-1F0A31269CF3}">
      <dsp:nvSpPr>
        <dsp:cNvPr id="0" name=""/>
        <dsp:cNvSpPr/>
      </dsp:nvSpPr>
      <dsp:spPr>
        <a:xfrm>
          <a:off x="6556799" y="1088416"/>
          <a:ext cx="1472793" cy="2665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359" tIns="0" rIns="0" bIns="0" numCol="1" spcCol="1270" anchor="t" anchorCtr="0">
          <a:noAutofit/>
        </a:bodyPr>
        <a:lstStyle/>
        <a:p>
          <a:pPr lvl="0" algn="l" defTabSz="1022350">
            <a:lnSpc>
              <a:spcPct val="90000"/>
            </a:lnSpc>
            <a:spcBef>
              <a:spcPct val="0"/>
            </a:spcBef>
            <a:spcAft>
              <a:spcPct val="35000"/>
            </a:spcAft>
          </a:pPr>
          <a:r>
            <a:rPr lang="en-US" sz="2300" kern="1200" dirty="0" smtClean="0"/>
            <a:t>Senior Services</a:t>
          </a:r>
          <a:endParaRPr lang="en-US" sz="2300" kern="1200" dirty="0"/>
        </a:p>
      </dsp:txBody>
      <dsp:txXfrm>
        <a:off x="6556799" y="1088416"/>
        <a:ext cx="1472793" cy="266560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086834-6CE9-43AE-A282-9E48FE004900}">
      <dsp:nvSpPr>
        <dsp:cNvPr id="0" name=""/>
        <dsp:cNvSpPr/>
      </dsp:nvSpPr>
      <dsp:spPr>
        <a:xfrm>
          <a:off x="1389379" y="0"/>
          <a:ext cx="6136640" cy="3835400"/>
        </a:xfrm>
        <a:prstGeom prst="swooshArrow">
          <a:avLst>
            <a:gd name="adj1" fmla="val 25000"/>
            <a:gd name="adj2" fmla="val 25000"/>
          </a:avLst>
        </a:prstGeom>
        <a:solidFill>
          <a:schemeClr val="bg2">
            <a:lumMod val="50000"/>
          </a:schemeClr>
        </a:solidFill>
        <a:ln>
          <a:noFill/>
        </a:ln>
        <a:effectLst/>
      </dsp:spPr>
      <dsp:style>
        <a:lnRef idx="0">
          <a:scrgbClr r="0" g="0" b="0"/>
        </a:lnRef>
        <a:fillRef idx="1">
          <a:scrgbClr r="0" g="0" b="0"/>
        </a:fillRef>
        <a:effectRef idx="0">
          <a:scrgbClr r="0" g="0" b="0"/>
        </a:effectRef>
        <a:fontRef idx="minor"/>
      </dsp:style>
    </dsp:sp>
    <dsp:sp modelId="{7DAE8509-2B3C-4CF0-AF93-7852C72F4E23}">
      <dsp:nvSpPr>
        <dsp:cNvPr id="0" name=""/>
        <dsp:cNvSpPr/>
      </dsp:nvSpPr>
      <dsp:spPr>
        <a:xfrm>
          <a:off x="1904999" y="2743199"/>
          <a:ext cx="306917" cy="315044"/>
        </a:xfrm>
        <a:prstGeom prst="ellipse">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9516BF-15C8-4443-AA12-41DD8C62B131}">
      <dsp:nvSpPr>
        <dsp:cNvPr id="0" name=""/>
        <dsp:cNvSpPr/>
      </dsp:nvSpPr>
      <dsp:spPr>
        <a:xfrm>
          <a:off x="2254657" y="2930166"/>
          <a:ext cx="1326745" cy="905233"/>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84544" tIns="0" rIns="0" bIns="0" numCol="1" spcCol="1270" anchor="t" anchorCtr="0">
          <a:noAutofit/>
        </a:bodyPr>
        <a:lstStyle/>
        <a:p>
          <a:pPr lvl="0" algn="l" defTabSz="711200">
            <a:lnSpc>
              <a:spcPct val="150000"/>
            </a:lnSpc>
            <a:spcBef>
              <a:spcPct val="0"/>
            </a:spcBef>
            <a:spcAft>
              <a:spcPct val="35000"/>
            </a:spcAft>
          </a:pPr>
          <a:r>
            <a:rPr lang="en-US" sz="1600" b="0" kern="1200" dirty="0" smtClean="0">
              <a:solidFill>
                <a:schemeClr val="bg1">
                  <a:lumMod val="75000"/>
                </a:schemeClr>
              </a:solidFill>
            </a:rPr>
            <a:t>Children’s Services</a:t>
          </a:r>
          <a:endParaRPr lang="en-US" sz="1600" b="0" kern="1200" dirty="0">
            <a:solidFill>
              <a:schemeClr val="bg1">
                <a:lumMod val="75000"/>
              </a:schemeClr>
            </a:solidFill>
          </a:endParaRPr>
        </a:p>
      </dsp:txBody>
      <dsp:txXfrm>
        <a:off x="2254657" y="2930166"/>
        <a:ext cx="1326745" cy="905233"/>
      </dsp:txXfrm>
    </dsp:sp>
    <dsp:sp modelId="{7E8558B7-2F9A-443E-805F-42D890AC0921}">
      <dsp:nvSpPr>
        <dsp:cNvPr id="0" name=""/>
        <dsp:cNvSpPr/>
      </dsp:nvSpPr>
      <dsp:spPr>
        <a:xfrm>
          <a:off x="3886199" y="1524000"/>
          <a:ext cx="342997" cy="350204"/>
        </a:xfrm>
        <a:prstGeom prst="ellipse">
          <a:avLst/>
        </a:prstGeom>
        <a:solidFill>
          <a:schemeClr val="accent4"/>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E39CAD-A300-46FE-A271-701D56C7E9A6}">
      <dsp:nvSpPr>
        <dsp:cNvPr id="0" name=""/>
        <dsp:cNvSpPr/>
      </dsp:nvSpPr>
      <dsp:spPr>
        <a:xfrm>
          <a:off x="4343403" y="1676396"/>
          <a:ext cx="1270417" cy="929057"/>
        </a:xfrm>
        <a:prstGeom prst="rect">
          <a:avLst/>
        </a:prstGeom>
        <a:solidFill>
          <a:schemeClr val="accent4"/>
        </a:solidFill>
        <a:ln>
          <a:noFill/>
        </a:ln>
        <a:effectLst/>
      </dsp:spPr>
      <dsp:style>
        <a:lnRef idx="0">
          <a:scrgbClr r="0" g="0" b="0"/>
        </a:lnRef>
        <a:fillRef idx="0">
          <a:scrgbClr r="0" g="0" b="0"/>
        </a:fillRef>
        <a:effectRef idx="0">
          <a:scrgbClr r="0" g="0" b="0"/>
        </a:effectRef>
        <a:fontRef idx="minor"/>
      </dsp:style>
      <dsp:txBody>
        <a:bodyPr spcFirstLastPara="0" vert="horz" wrap="square" lIns="152829" tIns="0" rIns="0" bIns="0" numCol="1" spcCol="1270" anchor="t" anchorCtr="0">
          <a:noAutofit/>
        </a:bodyPr>
        <a:lstStyle/>
        <a:p>
          <a:pPr lvl="0" algn="l" defTabSz="711200">
            <a:lnSpc>
              <a:spcPct val="90000"/>
            </a:lnSpc>
            <a:spcBef>
              <a:spcPct val="0"/>
            </a:spcBef>
            <a:spcAft>
              <a:spcPct val="35000"/>
            </a:spcAft>
          </a:pPr>
          <a:r>
            <a:rPr lang="en-US" sz="1600" b="1" kern="1200" dirty="0" smtClean="0">
              <a:solidFill>
                <a:schemeClr val="tx1"/>
              </a:solidFill>
            </a:rPr>
            <a:t>Adult Day and Residential Services</a:t>
          </a:r>
          <a:endParaRPr lang="en-US" sz="1600" b="1" kern="1200" dirty="0">
            <a:solidFill>
              <a:schemeClr val="tx1"/>
            </a:solidFill>
          </a:endParaRPr>
        </a:p>
      </dsp:txBody>
      <dsp:txXfrm>
        <a:off x="4343403" y="1676396"/>
        <a:ext cx="1270417" cy="929057"/>
      </dsp:txXfrm>
    </dsp:sp>
    <dsp:sp modelId="{1083556D-71DB-4AF6-B319-9DD63B0B1ED0}">
      <dsp:nvSpPr>
        <dsp:cNvPr id="0" name=""/>
        <dsp:cNvSpPr/>
      </dsp:nvSpPr>
      <dsp:spPr>
        <a:xfrm>
          <a:off x="6712295" y="621957"/>
          <a:ext cx="398881" cy="398881"/>
        </a:xfrm>
        <a:prstGeom prst="ellips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854D93-A5C3-4FC0-8096-1F0A31269CF3}">
      <dsp:nvSpPr>
        <dsp:cNvPr id="0" name=""/>
        <dsp:cNvSpPr/>
      </dsp:nvSpPr>
      <dsp:spPr>
        <a:xfrm>
          <a:off x="6556799" y="1088416"/>
          <a:ext cx="1472793" cy="2665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359" tIns="0" rIns="0" bIns="0" numCol="1" spcCol="1270" anchor="t" anchorCtr="0">
          <a:noAutofit/>
        </a:bodyPr>
        <a:lstStyle/>
        <a:p>
          <a:pPr lvl="0" algn="l" defTabSz="711200">
            <a:lnSpc>
              <a:spcPct val="90000"/>
            </a:lnSpc>
            <a:spcBef>
              <a:spcPct val="0"/>
            </a:spcBef>
            <a:spcAft>
              <a:spcPct val="35000"/>
            </a:spcAft>
          </a:pPr>
          <a:r>
            <a:rPr lang="en-US" sz="1600" kern="1200" dirty="0" smtClean="0">
              <a:solidFill>
                <a:schemeClr val="tx2">
                  <a:lumMod val="40000"/>
                  <a:lumOff val="60000"/>
                </a:schemeClr>
              </a:solidFill>
            </a:rPr>
            <a:t>Senior Services</a:t>
          </a:r>
          <a:endParaRPr lang="en-US" sz="1600" kern="1200" dirty="0">
            <a:solidFill>
              <a:schemeClr val="tx2">
                <a:lumMod val="40000"/>
                <a:lumOff val="60000"/>
              </a:schemeClr>
            </a:solidFill>
          </a:endParaRPr>
        </a:p>
      </dsp:txBody>
      <dsp:txXfrm>
        <a:off x="6556799" y="1088416"/>
        <a:ext cx="1472793" cy="266560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82D30DD-AD67-4D59-9EF3-8934DA681B86}" type="datetimeFigureOut">
              <a:rPr lang="en-US"/>
              <a:pPr>
                <a:defRPr/>
              </a:pPr>
              <a:t>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9637C91-D4FB-48C0-A9B8-E7416E423699}" type="slidenum">
              <a:rPr lang="en-US"/>
              <a:pPr>
                <a:defRPr/>
              </a:pPr>
              <a:t>‹#›</a:t>
            </a:fld>
            <a:endParaRPr lang="en-US"/>
          </a:p>
        </p:txBody>
      </p:sp>
    </p:spTree>
    <p:extLst>
      <p:ext uri="{BB962C8B-B14F-4D97-AF65-F5344CB8AC3E}">
        <p14:creationId xmlns:p14="http://schemas.microsoft.com/office/powerpoint/2010/main" xmlns="" val="12478328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0EB99E-1625-41F3-A40F-4FAA6396791C}" type="slidenum">
              <a:rPr lang="en-US" smtClean="0"/>
              <a:pPr>
                <a:defRPr/>
              </a:pPr>
              <a:t>2</a:t>
            </a:fld>
            <a:endParaRPr lang="en-US" dirty="0"/>
          </a:p>
        </p:txBody>
      </p:sp>
    </p:spTree>
    <p:extLst>
      <p:ext uri="{BB962C8B-B14F-4D97-AF65-F5344CB8AC3E}">
        <p14:creationId xmlns:p14="http://schemas.microsoft.com/office/powerpoint/2010/main" xmlns="" val="1985682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D0EB99E-1625-41F3-A40F-4FAA6396791C}" type="slidenum">
              <a:rPr lang="en-US" smtClean="0"/>
              <a:pPr>
                <a:defRPr/>
              </a:pPr>
              <a:t>8</a:t>
            </a:fld>
            <a:endParaRPr lang="en-US" dirty="0"/>
          </a:p>
        </p:txBody>
      </p:sp>
    </p:spTree>
    <p:extLst>
      <p:ext uri="{BB962C8B-B14F-4D97-AF65-F5344CB8AC3E}">
        <p14:creationId xmlns:p14="http://schemas.microsoft.com/office/powerpoint/2010/main" xmlns="" val="2691655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9A3189-D23F-4467-8D41-B48C9AB2290F}" type="slidenum">
              <a:rPr lang="en-US"/>
              <a:pPr fontAlgn="base">
                <a:spcBef>
                  <a:spcPct val="0"/>
                </a:spcBef>
                <a:spcAft>
                  <a:spcPct val="0"/>
                </a:spcAft>
              </a:pPr>
              <a:t>13</a:t>
            </a:fld>
            <a:endParaRPr lang="en-US"/>
          </a:p>
        </p:txBody>
      </p:sp>
    </p:spTree>
    <p:extLst>
      <p:ext uri="{BB962C8B-B14F-4D97-AF65-F5344CB8AC3E}">
        <p14:creationId xmlns:p14="http://schemas.microsoft.com/office/powerpoint/2010/main" xmlns="" val="1686322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EBAF69-5F24-4A66-B2E8-15A499CC3BC8}" type="slidenum">
              <a:rPr lang="en-US"/>
              <a:pPr fontAlgn="base">
                <a:spcBef>
                  <a:spcPct val="0"/>
                </a:spcBef>
                <a:spcAft>
                  <a:spcPct val="0"/>
                </a:spcAft>
              </a:pPr>
              <a:t>15</a:t>
            </a:fld>
            <a:endParaRPr lang="en-US"/>
          </a:p>
        </p:txBody>
      </p:sp>
    </p:spTree>
    <p:extLst>
      <p:ext uri="{BB962C8B-B14F-4D97-AF65-F5344CB8AC3E}">
        <p14:creationId xmlns:p14="http://schemas.microsoft.com/office/powerpoint/2010/main" xmlns="" val="1686847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Refer to your local Independent Service Coordination agency (CAU) to get on the PUNS List</a:t>
            </a: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DBFD60-5DFC-42EB-B34E-2BC60277265A}" type="slidenum">
              <a:rPr lang="en-US"/>
              <a:pPr fontAlgn="base">
                <a:spcBef>
                  <a:spcPct val="0"/>
                </a:spcBef>
                <a:spcAft>
                  <a:spcPct val="0"/>
                </a:spcAft>
              </a:pPr>
              <a:t>18</a:t>
            </a:fld>
            <a:endParaRPr lang="en-US"/>
          </a:p>
        </p:txBody>
      </p:sp>
    </p:spTree>
    <p:extLst>
      <p:ext uri="{BB962C8B-B14F-4D97-AF65-F5344CB8AC3E}">
        <p14:creationId xmlns:p14="http://schemas.microsoft.com/office/powerpoint/2010/main" xmlns="" val="4019202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ICF/MR- MR before 18, substantial deficits in 3 out of 6 major life area’s (if related condition), need active treatment</a:t>
            </a:r>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8F8F69-E349-49E9-8696-79BF54A79BE7}" type="slidenum">
              <a:rPr lang="en-US"/>
              <a:pPr fontAlgn="base">
                <a:spcBef>
                  <a:spcPct val="0"/>
                </a:spcBef>
                <a:spcAft>
                  <a:spcPct val="0"/>
                </a:spcAft>
              </a:pPr>
              <a:t>22</a:t>
            </a:fld>
            <a:endParaRPr lang="en-US"/>
          </a:p>
        </p:txBody>
      </p:sp>
    </p:spTree>
    <p:extLst>
      <p:ext uri="{BB962C8B-B14F-4D97-AF65-F5344CB8AC3E}">
        <p14:creationId xmlns:p14="http://schemas.microsoft.com/office/powerpoint/2010/main" xmlns="" val="1483176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EB4F303-6209-4B68-8715-34473EFC1BED}" type="datetimeFigureOut">
              <a:rPr lang="en-US"/>
              <a:pPr>
                <a:defRPr/>
              </a:pPr>
              <a:t>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CC4790-D68D-4001-8AD1-44A48D19A9D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4DDC1EE-A8C8-4B80-948D-38C704955930}" type="datetimeFigureOut">
              <a:rPr lang="en-US"/>
              <a:pPr>
                <a:defRPr/>
              </a:pPr>
              <a:t>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E44854-0EE1-43DC-B42B-0CEBD7E64FE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90A17B-2DCA-4689-A0BC-B851F03E4F1F}" type="datetimeFigureOut">
              <a:rPr lang="en-US"/>
              <a:pPr>
                <a:defRPr/>
              </a:pPr>
              <a:t>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BF72CF-4D45-4A3C-9CA2-E0211E1EF88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1C0D6F6-4E24-45F6-9D3E-01C94E3B580C}" type="datetimeFigureOut">
              <a:rPr lang="en-US"/>
              <a:pPr>
                <a:defRPr/>
              </a:pPr>
              <a:t>1/9/2015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5AB00EB-F898-4DB7-8B54-5F86BA84C45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7EE58C-B3F8-4C89-9D56-6F7B7AEBF149}" type="datetimeFigureOut">
              <a:rPr lang="en-US"/>
              <a:pPr>
                <a:defRPr/>
              </a:pPr>
              <a:t>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14C6AF-3FB5-4F83-866B-3840F47491A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0A6006-8B80-40A0-B22B-1D45181F98A1}" type="datetimeFigureOut">
              <a:rPr lang="en-US"/>
              <a:pPr>
                <a:defRPr/>
              </a:pPr>
              <a:t>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22EDBD-DE6C-45D6-ADF5-5F4E746AF8C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70360D6-E76C-422A-89B5-B387B4B4BE7C}" type="datetimeFigureOut">
              <a:rPr lang="en-US"/>
              <a:pPr>
                <a:defRPr/>
              </a:pPr>
              <a:t>1/9/2015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8E8DA8-5D31-4C19-950F-206FE455637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B7D9046-29CF-4F1E-A772-2D5D13A791D0}" type="datetimeFigureOut">
              <a:rPr lang="en-US"/>
              <a:pPr>
                <a:defRPr/>
              </a:pPr>
              <a:t>1/9/2015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7010320-AC21-4D8D-A4AE-978384CB48F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A2509A4-0CAD-429C-9CD0-DAB6A0875F66}" type="datetimeFigureOut">
              <a:rPr lang="en-US"/>
              <a:pPr>
                <a:defRPr/>
              </a:pPr>
              <a:t>1/9/2015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20057C8-675E-4076-BA62-EF77D3AE3D9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8DEB5C-C97C-46A3-895B-492E365D22CE}" type="datetimeFigureOut">
              <a:rPr lang="en-US"/>
              <a:pPr>
                <a:defRPr/>
              </a:pPr>
              <a:t>1/9/2015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3DCD809-84A5-4891-995A-0FE51BDF672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052AABE-F15B-49D7-8200-82A50B77422B}" type="datetimeFigureOut">
              <a:rPr lang="en-US"/>
              <a:pPr>
                <a:defRPr/>
              </a:pPr>
              <a:t>1/9/2015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6A6049-D7FD-4546-837B-078279D920D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E5D1499-8C72-4515-982D-E55DDBC6BAE2}" type="datetimeFigureOut">
              <a:rPr lang="en-US"/>
              <a:pPr>
                <a:defRPr/>
              </a:pPr>
              <a:t>1/9/2015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4364B4-C2A0-4F84-A63C-D5962786419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66A36F3F-05F7-440B-ACCB-8C6F2B099613}" type="datetimeFigureOut">
              <a:rPr lang="en-US"/>
              <a:pPr>
                <a:defRPr/>
              </a:pPr>
              <a:t>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09E7189-7A5D-4BF8-950B-C9B57E01FE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 id="2147483672"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clearbrook.org/page.aspx?pid=376"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8.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2.illinois.gov/gov/healthcarereform/Pages/1115Waiver.aspx" TargetMode="External"/><Relationship Id="rId2" Type="http://schemas.openxmlformats.org/officeDocument/2006/relationships/image" Target="../media/image10.w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hyperlink" Target="http://www.dhs.state.il.us/page.aspx?item=41131" TargetMode="External"/><Relationship Id="rId7" Type="http://schemas.openxmlformats.org/officeDocument/2006/relationships/diagramColors" Target="../diagrams/colors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dhs.state.il.us/page.aspx?item=74367"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uscode.house.gov/uscode-cgi/fastweb.exe?getdoc+uscview+t41t42+1754+0++()%20%20AND%20((42)%20ADJ%20USC):CITE%20AND%20(USC%20w/10%20(421)):CITE%20%20%20%20%20%20%20%20%2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image" Target="../media/image14.png"/><Relationship Id="rId4" Type="http://schemas.openxmlformats.org/officeDocument/2006/relationships/image" Target="../media/image13.wmf"/></Relationships>
</file>

<file path=ppt/slides/_rels/slide2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9.wmf"/><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2" Type="http://schemas.openxmlformats.org/officeDocument/2006/relationships/hyperlink" Target="https://www.dhs.state.il.us/page.aspx?item=45227"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www.dhs.state.il.us/page.aspx?module=12&amp;officetype=&amp;county" TargetMode="External"/><Relationship Id="rId2" Type="http://schemas.openxmlformats.org/officeDocument/2006/relationships/hyperlink" Target="https://www.dhs.state.il.us/page.aspx?item=29733"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familysupportnetwork.org/wp-content/uploads/2014/02/HBSSP-FAQ-2014.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learbrook.org/page.aspx?pid=430"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mailto:llew@clearbrook.or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mschwartz@clearbrook.org" TargetMode="External"/><Relationship Id="rId2" Type="http://schemas.openxmlformats.org/officeDocument/2006/relationships/hyperlink" Target="http://www.clearbrook.org/page.aspx?pid=37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hyperlink" Target="mailto:mmeyer@clearbrook.org" TargetMode="External"/><Relationship Id="rId2" Type="http://schemas.openxmlformats.org/officeDocument/2006/relationships/hyperlink" Target="http://www.clearbrook.org/page.aspx?pid=377" TargetMode="External"/><Relationship Id="rId1" Type="http://schemas.openxmlformats.org/officeDocument/2006/relationships/slideLayout" Target="../slideLayouts/slideLayout2.xml"/><Relationship Id="rId4" Type="http://schemas.openxmlformats.org/officeDocument/2006/relationships/hyperlink" Target="mailto:tmartin@clearbrook.or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clearbrook.org/programs/homebased"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1066800"/>
          </a:xfrm>
        </p:spPr>
        <p:txBody>
          <a:bodyPr rtlCol="0">
            <a:normAutofit fontScale="90000"/>
          </a:bodyPr>
          <a:lstStyle/>
          <a:p>
            <a:pPr algn="ctr" fontAlgn="auto">
              <a:spcAft>
                <a:spcPts val="0"/>
              </a:spcAft>
              <a:defRPr/>
            </a:pPr>
            <a:r>
              <a:rPr lang="en-US" dirty="0" smtClean="0"/>
              <a:t/>
            </a:r>
            <a:br>
              <a:rPr lang="en-US" dirty="0" smtClean="0"/>
            </a:br>
            <a:r>
              <a:rPr lang="en-US" dirty="0"/>
              <a:t/>
            </a:r>
            <a:br>
              <a:rPr lang="en-US" dirty="0"/>
            </a:br>
            <a:r>
              <a:rPr lang="en-US" sz="2700" dirty="0" smtClean="0">
                <a:effectLst>
                  <a:outerShdw blurRad="38100" dist="38100" dir="2700000" algn="tl">
                    <a:srgbClr val="000000">
                      <a:alpha val="43137"/>
                    </a:srgbClr>
                  </a:outerShdw>
                </a:effectLst>
              </a:rPr>
              <a:t>HOME-BASED SERVICES PROGRAM</a:t>
            </a:r>
            <a:endParaRPr lang="en-US" sz="2700" dirty="0">
              <a:effectLst>
                <a:outerShdw blurRad="38100" dist="38100" dir="2700000" algn="tl">
                  <a:srgbClr val="000000">
                    <a:alpha val="43137"/>
                  </a:srgbClr>
                </a:outerShdw>
              </a:effectLst>
            </a:endParaRPr>
          </a:p>
        </p:txBody>
      </p:sp>
      <p:pic>
        <p:nvPicPr>
          <p:cNvPr id="27651" name="Picture 4" descr="http://www.clearbrook.org/view.image?Id=849"/>
          <p:cNvPicPr>
            <a:picLocks noGrp="1" noChangeAspect="1" noChangeArrowheads="1"/>
          </p:cNvPicPr>
          <p:nvPr>
            <p:ph type="pic" idx="1"/>
          </p:nvPr>
        </p:nvPicPr>
        <p:blipFill>
          <a:blip r:embed="rId2" cstate="print"/>
          <a:srcRect l="22704" r="22704"/>
          <a:stretch>
            <a:fillRect/>
          </a:stretch>
        </p:blipFill>
        <p:spPr>
          <a:xfrm>
            <a:off x="1492250" y="242888"/>
            <a:ext cx="6280150" cy="4710112"/>
          </a:xfrm>
          <a:ln w="76200">
            <a:solidFill>
              <a:srgbClr val="0070C0"/>
            </a:solidFill>
          </a:ln>
        </p:spPr>
      </p:pic>
      <p:sp>
        <p:nvSpPr>
          <p:cNvPr id="27650" name="Subtitle 2"/>
          <p:cNvSpPr>
            <a:spLocks noGrp="1"/>
          </p:cNvSpPr>
          <p:nvPr>
            <p:ph type="body" sz="half" idx="2"/>
          </p:nvPr>
        </p:nvSpPr>
        <p:spPr>
          <a:xfrm>
            <a:off x="1792288" y="5867400"/>
            <a:ext cx="5486400" cy="990600"/>
          </a:xfrm>
        </p:spPr>
        <p:txBody>
          <a:bodyPr/>
          <a:lstStyle/>
          <a:p>
            <a:pPr algn="ctr"/>
            <a:r>
              <a:rPr lang="en-US" sz="1600" b="1" dirty="0" smtClean="0">
                <a:solidFill>
                  <a:schemeClr val="accent1"/>
                </a:solidFill>
              </a:rPr>
              <a:t>Presented by Lisa Lew</a:t>
            </a:r>
          </a:p>
          <a:p>
            <a:pPr algn="ctr"/>
            <a:r>
              <a:rPr lang="en-US" sz="1600" b="1" dirty="0" err="1" smtClean="0">
                <a:solidFill>
                  <a:schemeClr val="accent1"/>
                </a:solidFill>
              </a:rPr>
              <a:t>Clearbrook</a:t>
            </a:r>
            <a:endParaRPr lang="en-US" sz="1600" b="1" dirty="0" smtClean="0">
              <a:solidFill>
                <a:schemeClr val="accent1"/>
              </a:solidFill>
            </a:endParaRPr>
          </a:p>
          <a:p>
            <a:pPr algn="ctr"/>
            <a:r>
              <a:rPr lang="en-US" sz="1600" b="1" dirty="0" smtClean="0">
                <a:solidFill>
                  <a:schemeClr val="accent1"/>
                </a:solidFill>
              </a:rPr>
              <a:t>January 9</a:t>
            </a:r>
            <a:r>
              <a:rPr lang="en-US" sz="1600" b="1" baseline="30000" dirty="0" smtClean="0">
                <a:solidFill>
                  <a:schemeClr val="accent1"/>
                </a:solidFill>
              </a:rPr>
              <a:t>th</a:t>
            </a:r>
            <a:r>
              <a:rPr lang="en-US" sz="1600" b="1" dirty="0" smtClean="0">
                <a:solidFill>
                  <a:schemeClr val="accent1"/>
                </a:solidFill>
              </a:rPr>
              <a:t>, 2015</a:t>
            </a:r>
          </a:p>
          <a:p>
            <a:pPr algn="ctr"/>
            <a:endParaRPr lang="en-US" sz="1600" b="1" dirty="0" smtClean="0">
              <a:solidFill>
                <a:schemeClr val="accent1"/>
              </a:solidFill>
            </a:endParaRPr>
          </a:p>
          <a:p>
            <a:pPr algn="ctr"/>
            <a:endParaRPr lang="en-US" sz="1600" b="1" dirty="0" smtClean="0">
              <a:solidFill>
                <a:schemeClr val="accent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228600" y="228600"/>
            <a:ext cx="8610600" cy="762000"/>
          </a:xfrm>
          <a:solidFill>
            <a:schemeClr val="accent3">
              <a:lumMod val="60000"/>
              <a:lumOff val="40000"/>
            </a:schemeClr>
          </a:solidFill>
        </p:spPr>
        <p:txBody>
          <a:bodyPr>
            <a:normAutofit/>
          </a:bodyPr>
          <a:lstStyle/>
          <a:p>
            <a:pPr eaLnBrk="1" hangingPunct="1">
              <a:defRPr/>
            </a:pPr>
            <a:r>
              <a:rPr lang="en-US" sz="4400" b="1" dirty="0" smtClean="0"/>
              <a:t>Adult Clinical &amp; Behavior Services</a:t>
            </a:r>
          </a:p>
        </p:txBody>
      </p:sp>
      <p:sp>
        <p:nvSpPr>
          <p:cNvPr id="178179" name="Rectangle 3"/>
          <p:cNvSpPr>
            <a:spLocks noGrp="1" noChangeArrowheads="1"/>
          </p:cNvSpPr>
          <p:nvPr>
            <p:ph idx="1"/>
          </p:nvPr>
        </p:nvSpPr>
        <p:spPr>
          <a:xfrm>
            <a:off x="152400" y="990600"/>
            <a:ext cx="9144000" cy="5410200"/>
          </a:xfrm>
        </p:spPr>
        <p:txBody>
          <a:bodyPr>
            <a:normAutofit/>
          </a:bodyPr>
          <a:lstStyle/>
          <a:p>
            <a:pPr marL="974725" indent="0" eaLnBrk="1" hangingPunct="1">
              <a:buFont typeface="Wingdings" pitchFamily="2" charset="2"/>
              <a:buChar char="Ø"/>
              <a:defRPr/>
            </a:pPr>
            <a:endParaRPr lang="en-US" sz="2400" b="1" i="1" dirty="0" smtClean="0"/>
          </a:p>
          <a:p>
            <a:pPr eaLnBrk="1" hangingPunct="1">
              <a:buFont typeface="Wingdings" pitchFamily="2" charset="2"/>
              <a:buChar char="§"/>
              <a:defRPr/>
            </a:pPr>
            <a:endParaRPr lang="en-US" sz="2400" b="1"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304799" y="2286000"/>
            <a:ext cx="4829293" cy="286048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5334000" y="1518490"/>
            <a:ext cx="3511538" cy="4501310"/>
          </a:xfrm>
          <a:prstGeom prst="rect">
            <a:avLst/>
          </a:prstGeom>
          <a:noFill/>
          <a:ln w="9525">
            <a:noFill/>
            <a:miter lim="800000"/>
            <a:headEnd/>
            <a:tailEnd/>
          </a:ln>
          <a:effectLst/>
        </p:spPr>
      </p:pic>
    </p:spTree>
    <p:extLst>
      <p:ext uri="{BB962C8B-B14F-4D97-AF65-F5344CB8AC3E}">
        <p14:creationId xmlns:p14="http://schemas.microsoft.com/office/powerpoint/2010/main" xmlns="" val="208552287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685800" y="228600"/>
            <a:ext cx="8001000" cy="685800"/>
          </a:xfrm>
          <a:solidFill>
            <a:schemeClr val="accent3">
              <a:lumMod val="60000"/>
              <a:lumOff val="40000"/>
            </a:schemeClr>
          </a:solidFill>
        </p:spPr>
        <p:txBody>
          <a:bodyPr/>
          <a:lstStyle/>
          <a:p>
            <a:pPr eaLnBrk="1" hangingPunct="1">
              <a:defRPr/>
            </a:pPr>
            <a:r>
              <a:rPr lang="en-US" sz="3600" dirty="0" smtClean="0"/>
              <a:t>                           </a:t>
            </a:r>
            <a:br>
              <a:rPr lang="en-US" sz="3600" dirty="0" smtClean="0"/>
            </a:br>
            <a:r>
              <a:rPr lang="en-US" sz="3600" dirty="0" smtClean="0"/>
              <a:t/>
            </a:r>
            <a:br>
              <a:rPr lang="en-US" sz="3600" dirty="0" smtClean="0"/>
            </a:br>
            <a:r>
              <a:rPr lang="en-US" sz="3600" b="1" dirty="0" smtClean="0"/>
              <a:t>ADULT CLINICAL &amp; BEHAVIOR SERVICES</a:t>
            </a:r>
            <a:r>
              <a:rPr lang="en-US" sz="3600" dirty="0" smtClean="0"/>
              <a:t/>
            </a:r>
            <a:br>
              <a:rPr lang="en-US" sz="3600" dirty="0" smtClean="0"/>
            </a:br>
            <a:r>
              <a:rPr lang="en-US" sz="3600" dirty="0" smtClean="0"/>
              <a:t/>
            </a:r>
            <a:br>
              <a:rPr lang="en-US" sz="3600" dirty="0" smtClean="0"/>
            </a:br>
            <a:r>
              <a:rPr lang="en-US" sz="1600" dirty="0" smtClean="0"/>
              <a:t/>
            </a:r>
            <a:br>
              <a:rPr lang="en-US" sz="1600" dirty="0" smtClean="0"/>
            </a:br>
            <a:endParaRPr lang="en-US" sz="2000" dirty="0" smtClean="0"/>
          </a:p>
        </p:txBody>
      </p:sp>
      <p:sp>
        <p:nvSpPr>
          <p:cNvPr id="6" name="Rectangle 5"/>
          <p:cNvSpPr/>
          <p:nvPr/>
        </p:nvSpPr>
        <p:spPr>
          <a:xfrm>
            <a:off x="1066800" y="1600200"/>
            <a:ext cx="7772400" cy="4308872"/>
          </a:xfrm>
          <a:prstGeom prst="rect">
            <a:avLst/>
          </a:prstGeom>
        </p:spPr>
        <p:txBody>
          <a:bodyPr wrap="square">
            <a:spAutoFit/>
          </a:bodyPr>
          <a:lstStyle/>
          <a:p>
            <a:pPr>
              <a:buClr>
                <a:schemeClr val="accent1"/>
              </a:buClr>
              <a:buFont typeface="Wingdings" pitchFamily="2" charset="2"/>
              <a:buChar char="Ø"/>
            </a:pPr>
            <a:r>
              <a:rPr lang="en-US" sz="3200" dirty="0" smtClean="0">
                <a:latin typeface="+mn-lt"/>
              </a:rPr>
              <a:t>  Behavioral Services</a:t>
            </a:r>
          </a:p>
          <a:p>
            <a:pPr>
              <a:buClr>
                <a:schemeClr val="accent1"/>
              </a:buClr>
              <a:buFont typeface="Wingdings" pitchFamily="2" charset="2"/>
              <a:buChar char="Ø"/>
            </a:pPr>
            <a:r>
              <a:rPr lang="en-US" sz="3200" dirty="0" smtClean="0">
                <a:latin typeface="+mn-lt"/>
              </a:rPr>
              <a:t>  Psychological/Counseling Services</a:t>
            </a:r>
          </a:p>
          <a:p>
            <a:pPr>
              <a:buClr>
                <a:schemeClr val="accent1"/>
              </a:buClr>
              <a:buFont typeface="Wingdings" pitchFamily="2" charset="2"/>
              <a:buChar char="Ø"/>
            </a:pPr>
            <a:r>
              <a:rPr lang="en-US" sz="3200" dirty="0" smtClean="0">
                <a:latin typeface="+mn-lt"/>
              </a:rPr>
              <a:t>  Speech Therapy</a:t>
            </a:r>
          </a:p>
          <a:p>
            <a:pPr>
              <a:buClr>
                <a:schemeClr val="accent1"/>
              </a:buClr>
              <a:buFont typeface="Wingdings" pitchFamily="2" charset="2"/>
              <a:buChar char="Ø"/>
            </a:pPr>
            <a:r>
              <a:rPr lang="en-US" sz="3200" dirty="0" smtClean="0">
                <a:latin typeface="+mn-lt"/>
              </a:rPr>
              <a:t>  Occupational Therapy</a:t>
            </a:r>
          </a:p>
          <a:p>
            <a:pPr>
              <a:buClr>
                <a:schemeClr val="accent1"/>
              </a:buClr>
              <a:buFont typeface="Wingdings" pitchFamily="2" charset="2"/>
              <a:buChar char="Ø"/>
            </a:pPr>
            <a:r>
              <a:rPr lang="en-US" sz="3200" dirty="0" smtClean="0">
                <a:latin typeface="+mn-lt"/>
              </a:rPr>
              <a:t>  Physical Therapy</a:t>
            </a:r>
          </a:p>
          <a:p>
            <a:pPr>
              <a:buClr>
                <a:schemeClr val="accent1"/>
              </a:buClr>
              <a:buFont typeface="Wingdings" pitchFamily="2" charset="2"/>
              <a:buChar char="Ø"/>
            </a:pPr>
            <a:r>
              <a:rPr lang="en-US" sz="3200" dirty="0" smtClean="0">
                <a:latin typeface="+mn-lt"/>
              </a:rPr>
              <a:t>  Medical Consultation</a:t>
            </a:r>
          </a:p>
          <a:p>
            <a:pPr>
              <a:buClr>
                <a:schemeClr val="accent1"/>
              </a:buClr>
              <a:buFont typeface="Wingdings" pitchFamily="2" charset="2"/>
              <a:buChar char="Ø"/>
            </a:pPr>
            <a:endParaRPr lang="en-US" sz="3200" dirty="0" smtClean="0"/>
          </a:p>
          <a:p>
            <a:pPr>
              <a:buClr>
                <a:schemeClr val="accent1"/>
              </a:buClr>
            </a:pPr>
            <a:r>
              <a:rPr lang="en-US" sz="1600" dirty="0" smtClean="0">
                <a:solidFill>
                  <a:srgbClr val="C00000"/>
                </a:solidFill>
              </a:rPr>
              <a:t>For additional information, contact Mark Ammer, BCBA, Director of Clinical Services at 847-310-9141 ext. 231 or mammer@clearbrook.org</a:t>
            </a:r>
          </a:p>
          <a:p>
            <a:pPr algn="ctr">
              <a:buClr>
                <a:schemeClr val="accent1"/>
              </a:buClr>
            </a:pPr>
            <a:r>
              <a:rPr lang="en-US" sz="1800" dirty="0" smtClean="0"/>
              <a:t>                       </a:t>
            </a:r>
          </a:p>
        </p:txBody>
      </p:sp>
      <p:sp>
        <p:nvSpPr>
          <p:cNvPr id="4" name="Rectangle 3"/>
          <p:cNvSpPr/>
          <p:nvPr/>
        </p:nvSpPr>
        <p:spPr>
          <a:xfrm>
            <a:off x="2286000" y="1066800"/>
            <a:ext cx="5334000" cy="369332"/>
          </a:xfrm>
          <a:prstGeom prst="rect">
            <a:avLst/>
          </a:prstGeom>
        </p:spPr>
        <p:txBody>
          <a:bodyPr wrap="square">
            <a:spAutoFit/>
          </a:bodyPr>
          <a:lstStyle/>
          <a:p>
            <a:r>
              <a:rPr lang="en-US" dirty="0" smtClean="0">
                <a:hlinkClick r:id="rId2"/>
              </a:rPr>
              <a:t>http://www.clearbrook.org/page.aspx?pid=376</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                      What are the </a:t>
            </a:r>
            <a:br>
              <a:rPr lang="en-US" dirty="0" smtClean="0"/>
            </a:br>
            <a:r>
              <a:rPr lang="en-US" dirty="0" smtClean="0"/>
              <a:t>Home-Based Support Programs?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3795" name="Picture 9" descr="C:\Documents and Settings\LLew\Local Settings\Temporary Internet Files\Content.IE5\CD6ZQKYZ\MC910216993[1].png"/>
          <p:cNvPicPr>
            <a:picLocks noChangeAspect="1" noChangeArrowheads="1"/>
          </p:cNvPicPr>
          <p:nvPr/>
        </p:nvPicPr>
        <p:blipFill>
          <a:blip r:embed="rId7" cstate="print"/>
          <a:srcRect/>
          <a:stretch>
            <a:fillRect/>
          </a:stretch>
        </p:blipFill>
        <p:spPr bwMode="auto">
          <a:xfrm>
            <a:off x="1524000" y="3505200"/>
            <a:ext cx="609600" cy="665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1"/>
          </a:solidFill>
        </p:spPr>
        <p:txBody>
          <a:bodyPr rtlCol="0">
            <a:normAutofit/>
          </a:bodyPr>
          <a:lstStyle/>
          <a:p>
            <a:pPr fontAlgn="auto">
              <a:spcAft>
                <a:spcPts val="0"/>
              </a:spcAft>
              <a:defRPr/>
            </a:pPr>
            <a:r>
              <a:rPr lang="en-US" dirty="0" smtClean="0">
                <a:effectLst>
                  <a:outerShdw blurRad="38100" dist="38100" dir="2700000" algn="tl">
                    <a:srgbClr val="000000">
                      <a:alpha val="43137"/>
                    </a:srgbClr>
                  </a:outerShdw>
                </a:effectLst>
              </a:rPr>
              <a:t>What is a Waiver?</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p:style>
          <a:lnRef idx="1">
            <a:schemeClr val="dk1"/>
          </a:lnRef>
          <a:fillRef idx="2">
            <a:schemeClr val="dk1"/>
          </a:fillRef>
          <a:effectRef idx="1">
            <a:schemeClr val="dk1"/>
          </a:effectRef>
          <a:fontRef idx="minor">
            <a:schemeClr val="dk1"/>
          </a:fontRef>
        </p:style>
        <p:txBody>
          <a:bodyPr rtlCol="0">
            <a:normAutofit/>
          </a:bodyPr>
          <a:lstStyle/>
          <a:p>
            <a:pPr fontAlgn="auto">
              <a:spcAft>
                <a:spcPts val="0"/>
              </a:spcAft>
              <a:buFont typeface="Arial" pitchFamily="34" charset="0"/>
              <a:buNone/>
              <a:defRPr/>
            </a:pPr>
            <a:r>
              <a:rPr lang="en-US" sz="4000" dirty="0" smtClean="0"/>
              <a:t>	</a:t>
            </a:r>
            <a:r>
              <a:rPr lang="en-US" sz="4500" dirty="0" smtClean="0"/>
              <a:t>The Children’s and Adult Home-Based Support Services Programs (HBSS) for people with developmental/intellectual disabilities are both part of “waiver” programs.</a:t>
            </a:r>
            <a:endParaRPr lang="en-US" sz="45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74638"/>
            <a:ext cx="8229600" cy="1630362"/>
          </a:xfrm>
        </p:spPr>
        <p:txBody>
          <a:bodyPr rtlCol="0">
            <a:normAutofit fontScale="90000"/>
          </a:bodyPr>
          <a:lstStyle/>
          <a:p>
            <a:pPr algn="l" fontAlgn="auto">
              <a:spcAft>
                <a:spcPts val="0"/>
              </a:spcAft>
              <a:defRPr/>
            </a:pP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700" dirty="0" smtClean="0">
                <a:solidFill>
                  <a:srgbClr val="0070C0"/>
                </a:solidFill>
              </a:rPr>
              <a:t>A waiver means they are funded with a mix of funding from the State of Illinois and the Federal Government. The State of Illinois pays the providers of supports and services. Then the Federal Government reimburses the State 50 cents for every dollar they have spent. In other words, they each pay half.</a:t>
            </a:r>
            <a:r>
              <a:rPr lang="en-US" dirty="0" smtClean="0"/>
              <a:t/>
            </a:r>
            <a:br>
              <a:rPr lang="en-US" dirty="0" smtClean="0"/>
            </a:b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xmlns="" val="3252137663"/>
              </p:ext>
            </p:extLst>
          </p:nvPr>
        </p:nvGraphicFramePr>
        <p:xfrm>
          <a:off x="381000" y="2286000"/>
          <a:ext cx="8229600"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rtlCol="0">
            <a:normAutofit fontScale="90000"/>
          </a:bodyPr>
          <a:lstStyle/>
          <a:p>
            <a:pPr fontAlgn="auto">
              <a:spcAft>
                <a:spcPts val="0"/>
              </a:spcAft>
              <a:defRPr/>
            </a:pPr>
            <a:r>
              <a:rPr lang="en-US" sz="4000" b="1" dirty="0" smtClean="0"/>
              <a:t/>
            </a:r>
            <a:br>
              <a:rPr lang="en-US" sz="4000" b="1" dirty="0" smtClean="0"/>
            </a:br>
            <a:r>
              <a:rPr lang="en-US" sz="4000" b="1" dirty="0" smtClean="0"/>
              <a:t>Waivers allow states to design programs for special populations using Medicaid</a:t>
            </a:r>
            <a:r>
              <a:rPr lang="en-US" sz="4000" dirty="0" smtClean="0"/>
              <a:t>.</a:t>
            </a:r>
            <a:br>
              <a:rPr lang="en-US" sz="4000" dirty="0" smtClean="0"/>
            </a:br>
            <a:endParaRPr lang="en-US" sz="4000" dirty="0"/>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dirty="0" smtClean="0"/>
              <a:t>Most adults with severe disabilities have low</a:t>
            </a:r>
          </a:p>
          <a:p>
            <a:pPr fontAlgn="auto">
              <a:spcAft>
                <a:spcPts val="0"/>
              </a:spcAft>
              <a:buFont typeface="Arial" pitchFamily="34" charset="0"/>
              <a:buNone/>
              <a:defRPr/>
            </a:pPr>
            <a:r>
              <a:rPr lang="en-US" dirty="0" smtClean="0"/>
              <a:t>income and qualify for Medicaid</a:t>
            </a:r>
          </a:p>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dirty="0" smtClean="0"/>
              <a:t>Illinois has agreed to ignore the income</a:t>
            </a:r>
          </a:p>
          <a:p>
            <a:pPr fontAlgn="auto">
              <a:spcAft>
                <a:spcPts val="0"/>
              </a:spcAft>
              <a:buFont typeface="Arial" pitchFamily="34" charset="0"/>
              <a:buNone/>
              <a:defRPr/>
            </a:pPr>
            <a:r>
              <a:rPr lang="en-US" dirty="0" smtClean="0"/>
              <a:t>requirement for families of minor children in the</a:t>
            </a:r>
          </a:p>
          <a:p>
            <a:pPr fontAlgn="auto">
              <a:spcAft>
                <a:spcPts val="0"/>
              </a:spcAft>
              <a:buFont typeface="Arial" pitchFamily="34" charset="0"/>
              <a:buNone/>
              <a:defRPr/>
            </a:pPr>
            <a:r>
              <a:rPr lang="en-US" dirty="0" smtClean="0"/>
              <a:t>HBSSP</a:t>
            </a:r>
          </a:p>
          <a:p>
            <a:pPr fontAlgn="auto">
              <a:spcAft>
                <a:spcPts val="0"/>
              </a:spcAft>
              <a:buFont typeface="Arial" pitchFamily="34" charset="0"/>
              <a:buNone/>
              <a:defRPr/>
            </a:pPr>
            <a:endParaRPr lang="en-US" dirty="0"/>
          </a:p>
        </p:txBody>
      </p:sp>
      <p:pic>
        <p:nvPicPr>
          <p:cNvPr id="37891" name="Picture 2" descr="C:\Documents and Settings\LLew\Local Settings\Temporary Internet Files\Content.IE5\CD6ZQKYZ\MC900092515[1].wmf"/>
          <p:cNvPicPr>
            <a:picLocks noChangeAspect="1" noChangeArrowheads="1"/>
          </p:cNvPicPr>
          <p:nvPr/>
        </p:nvPicPr>
        <p:blipFill>
          <a:blip r:embed="rId3" cstate="print"/>
          <a:srcRect/>
          <a:stretch>
            <a:fillRect/>
          </a:stretch>
        </p:blipFill>
        <p:spPr bwMode="auto">
          <a:xfrm>
            <a:off x="7010400" y="2667000"/>
            <a:ext cx="1801813" cy="2074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572500" cy="1828800"/>
          </a:xfrm>
          <a:solidFill>
            <a:schemeClr val="accent6">
              <a:lumMod val="75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lstStyle/>
          <a:p>
            <a:r>
              <a:rPr lang="en-US" dirty="0" smtClean="0"/>
              <a:t>What’s the scoop on this 1115 Medicaid Transformation </a:t>
            </a:r>
            <a:br>
              <a:rPr lang="en-US" dirty="0" smtClean="0"/>
            </a:br>
            <a:r>
              <a:rPr lang="en-US" dirty="0" smtClean="0"/>
              <a:t>Waiver I keep hearing about?</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39000" y="1371600"/>
            <a:ext cx="1520825" cy="1797050"/>
          </a:xfrm>
          <a:prstGeom prst="rect">
            <a:avLst/>
          </a:prstGeom>
        </p:spPr>
      </p:pic>
      <p:sp>
        <p:nvSpPr>
          <p:cNvPr id="6" name="TextBox 5"/>
          <p:cNvSpPr txBox="1"/>
          <p:nvPr/>
        </p:nvSpPr>
        <p:spPr>
          <a:xfrm>
            <a:off x="400050" y="3581400"/>
            <a:ext cx="8686800" cy="3693319"/>
          </a:xfrm>
          <a:prstGeom prst="rect">
            <a:avLst/>
          </a:prstGeom>
          <a:noFill/>
        </p:spPr>
        <p:txBody>
          <a:bodyPr wrap="square" rtlCol="0">
            <a:spAutoFit/>
          </a:bodyPr>
          <a:lstStyle/>
          <a:p>
            <a:pPr marL="285750" indent="-285750">
              <a:buFont typeface="Arial" panose="020B0604020202020204" pitchFamily="34" charset="0"/>
              <a:buChar char="•"/>
            </a:pPr>
            <a:r>
              <a:rPr lang="en-US" dirty="0"/>
              <a:t>In Illinois, home and community-based services </a:t>
            </a:r>
            <a:r>
              <a:rPr lang="en-US" dirty="0" smtClean="0"/>
              <a:t>are </a:t>
            </a:r>
            <a:r>
              <a:rPr lang="en-US" dirty="0"/>
              <a:t>compartmentalized under nine separate waivers, three departments and numerous divisions within departments. </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Savings </a:t>
            </a:r>
            <a:r>
              <a:rPr lang="en-US" dirty="0"/>
              <a:t>derived from merging the nine waivers will be reinvested into rebuilding the Home &amp; Community Based System, especially in </a:t>
            </a:r>
            <a:r>
              <a:rPr lang="en-US" dirty="0" smtClean="0"/>
              <a:t>Behavioral </a:t>
            </a:r>
            <a:r>
              <a:rPr lang="en-US" dirty="0"/>
              <a:t>Health and Developmental Disabilities</a:t>
            </a:r>
            <a:r>
              <a:rPr lang="en-US" dirty="0" smtClean="0"/>
              <a:t>.</a:t>
            </a:r>
          </a:p>
          <a:p>
            <a:pPr marL="285750" indent="-285750">
              <a:buFont typeface="Arial" panose="020B0604020202020204" pitchFamily="34" charset="0"/>
              <a:buChar char="•"/>
            </a:pPr>
            <a:endParaRPr lang="en-US" dirty="0" smtClean="0"/>
          </a:p>
          <a:p>
            <a:pPr marL="285750" indent="-285750" algn="ctr"/>
            <a:r>
              <a:rPr lang="en-US" dirty="0" smtClean="0">
                <a:hlinkClick r:id="rId3"/>
              </a:rPr>
              <a:t>https://www2.illinois.gov/gov/healthcarereform/Pages/1115Waiver.aspx</a:t>
            </a:r>
            <a:endParaRPr lang="en-US" dirty="0" smtClean="0"/>
          </a:p>
          <a:p>
            <a:pPr marL="285750" indent="-285750" algn="ctr"/>
            <a:endParaRPr lang="en-US" dirty="0" smtClean="0"/>
          </a:p>
          <a:p>
            <a:endParaRPr lang="en-US" dirty="0" smtClean="0"/>
          </a:p>
          <a:p>
            <a:endParaRPr lang="en-US" dirty="0"/>
          </a:p>
          <a:p>
            <a:pPr algn="ctr"/>
            <a:r>
              <a:rPr lang="en-US" dirty="0"/>
              <a:t> </a:t>
            </a:r>
          </a:p>
        </p:txBody>
      </p:sp>
    </p:spTree>
    <p:extLst>
      <p:ext uri="{BB962C8B-B14F-4D97-AF65-F5344CB8AC3E}">
        <p14:creationId xmlns:p14="http://schemas.microsoft.com/office/powerpoint/2010/main" xmlns="" val="396421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246437"/>
            <a:ext cx="8686800" cy="3493264"/>
          </a:xfrm>
          <a:prstGeom prst="rect">
            <a:avLst/>
          </a:prstGeom>
          <a:noFill/>
        </p:spPr>
        <p:txBody>
          <a:bodyPr wrap="square" rtlCol="0">
            <a:spAutoFit/>
          </a:bodyPr>
          <a:lstStyle/>
          <a:p>
            <a:r>
              <a:rPr lang="en-US" sz="1700" dirty="0"/>
              <a:t>Specifically, Illinois seeks to accomplish the following through the </a:t>
            </a:r>
            <a:r>
              <a:rPr lang="en-US" sz="1700" b="1" i="1" u="sng" dirty="0"/>
              <a:t>Path to </a:t>
            </a:r>
            <a:r>
              <a:rPr lang="en-US" sz="1700" b="1" i="1" u="sng" dirty="0" smtClean="0"/>
              <a:t>Transformation Waiver</a:t>
            </a:r>
            <a:r>
              <a:rPr lang="en-US" sz="1700" i="1" dirty="0" smtClean="0"/>
              <a:t>: </a:t>
            </a:r>
            <a:r>
              <a:rPr lang="en-US" sz="1700" dirty="0"/>
              <a:t/>
            </a:r>
            <a:br>
              <a:rPr lang="en-US" sz="1700" dirty="0"/>
            </a:br>
            <a:r>
              <a:rPr lang="en-US" sz="1700" dirty="0"/>
              <a:t> </a:t>
            </a:r>
            <a:br>
              <a:rPr lang="en-US" sz="1700" dirty="0"/>
            </a:br>
            <a:r>
              <a:rPr lang="en-US" sz="1700" dirty="0">
                <a:sym typeface="Symbol" panose="05050102010706020507" pitchFamily="18" charset="2"/>
              </a:rPr>
              <a:t> Rationalize service arrays and choices so that they are based on beneficiary </a:t>
            </a:r>
            <a:r>
              <a:rPr lang="en-US" sz="1700" dirty="0" smtClean="0">
                <a:sym typeface="Symbol" panose="05050102010706020507" pitchFamily="18" charset="2"/>
              </a:rPr>
              <a:t>needs</a:t>
            </a:r>
          </a:p>
          <a:p>
            <a:r>
              <a:rPr lang="en-US" sz="1700" dirty="0">
                <a:sym typeface="Symbol" panose="05050102010706020507" pitchFamily="18" charset="2"/>
              </a:rPr>
              <a:t> </a:t>
            </a:r>
            <a:r>
              <a:rPr lang="en-US" sz="1700" dirty="0" smtClean="0">
                <a:sym typeface="Symbol" panose="05050102010706020507" pitchFamily="18" charset="2"/>
              </a:rPr>
              <a:t> and </a:t>
            </a:r>
            <a:r>
              <a:rPr lang="en-US" sz="1700" dirty="0">
                <a:sym typeface="Symbol" panose="05050102010706020507" pitchFamily="18" charset="2"/>
              </a:rPr>
              <a:t>preferences to remain as independent as possible, rather than disability or </a:t>
            </a:r>
            <a:endParaRPr lang="en-US" sz="1700" dirty="0" smtClean="0">
              <a:sym typeface="Symbol" panose="05050102010706020507" pitchFamily="18" charset="2"/>
            </a:endParaRPr>
          </a:p>
          <a:p>
            <a:r>
              <a:rPr lang="en-US" sz="1700" dirty="0">
                <a:sym typeface="Symbol" panose="05050102010706020507" pitchFamily="18" charset="2"/>
              </a:rPr>
              <a:t> </a:t>
            </a:r>
            <a:r>
              <a:rPr lang="en-US" sz="1700" dirty="0" smtClean="0">
                <a:sym typeface="Symbol" panose="05050102010706020507" pitchFamily="18" charset="2"/>
              </a:rPr>
              <a:t> condition</a:t>
            </a:r>
            <a:r>
              <a:rPr lang="en-US" sz="1700" dirty="0">
                <a:sym typeface="Symbol" panose="05050102010706020507" pitchFamily="18" charset="2"/>
              </a:rPr>
              <a:t/>
            </a:r>
            <a:br>
              <a:rPr lang="en-US" sz="1700" dirty="0">
                <a:sym typeface="Symbol" panose="05050102010706020507" pitchFamily="18" charset="2"/>
              </a:rPr>
            </a:br>
            <a:r>
              <a:rPr lang="en-US" sz="1700" dirty="0">
                <a:sym typeface="Symbol" panose="05050102010706020507" pitchFamily="18" charset="2"/>
              </a:rPr>
              <a:t> Increase flexibility and choice for </a:t>
            </a:r>
            <a:r>
              <a:rPr lang="en-US" sz="1700" dirty="0" smtClean="0">
                <a:sym typeface="Symbol" panose="05050102010706020507" pitchFamily="18" charset="2"/>
              </a:rPr>
              <a:t>beneficiaries</a:t>
            </a:r>
            <a:r>
              <a:rPr lang="en-US" sz="1700" dirty="0">
                <a:sym typeface="Symbol" panose="05050102010706020507" pitchFamily="18" charset="2"/>
              </a:rPr>
              <a:t/>
            </a:r>
            <a:br>
              <a:rPr lang="en-US" sz="1700" dirty="0">
                <a:sym typeface="Symbol" panose="05050102010706020507" pitchFamily="18" charset="2"/>
              </a:rPr>
            </a:br>
            <a:r>
              <a:rPr lang="en-US" sz="1700" dirty="0">
                <a:sym typeface="Symbol" panose="05050102010706020507" pitchFamily="18" charset="2"/>
              </a:rPr>
              <a:t> Support development and expansion of community based </a:t>
            </a:r>
            <a:r>
              <a:rPr lang="en-US" sz="1700" dirty="0" smtClean="0">
                <a:sym typeface="Symbol" panose="05050102010706020507" pitchFamily="18" charset="2"/>
              </a:rPr>
              <a:t>options</a:t>
            </a:r>
            <a:r>
              <a:rPr lang="en-US" sz="1700" dirty="0">
                <a:sym typeface="Symbol" panose="05050102010706020507" pitchFamily="18" charset="2"/>
              </a:rPr>
              <a:t/>
            </a:r>
            <a:br>
              <a:rPr lang="en-US" sz="1700" dirty="0">
                <a:sym typeface="Symbol" panose="05050102010706020507" pitchFamily="18" charset="2"/>
              </a:rPr>
            </a:br>
            <a:r>
              <a:rPr lang="en-US" sz="1700" dirty="0">
                <a:sym typeface="Symbol" panose="05050102010706020507" pitchFamily="18" charset="2"/>
              </a:rPr>
              <a:t> Reduce waiting lists for waiver </a:t>
            </a:r>
            <a:r>
              <a:rPr lang="en-US" sz="1700" dirty="0" smtClean="0">
                <a:sym typeface="Symbol" panose="05050102010706020507" pitchFamily="18" charset="2"/>
              </a:rPr>
              <a:t>services</a:t>
            </a:r>
            <a:r>
              <a:rPr lang="en-US" sz="1700" dirty="0">
                <a:sym typeface="Symbol" panose="05050102010706020507" pitchFamily="18" charset="2"/>
              </a:rPr>
              <a:t/>
            </a:r>
            <a:br>
              <a:rPr lang="en-US" sz="1700" dirty="0">
                <a:sym typeface="Symbol" panose="05050102010706020507" pitchFamily="18" charset="2"/>
              </a:rPr>
            </a:br>
            <a:r>
              <a:rPr lang="en-US" sz="1700" dirty="0">
                <a:sym typeface="Symbol" panose="05050102010706020507" pitchFamily="18" charset="2"/>
              </a:rPr>
              <a:t> Develop outcome-based reimbursement strategies that emphasize quality of care and </a:t>
            </a:r>
            <a:endParaRPr lang="en-US" sz="1700" dirty="0" smtClean="0">
              <a:sym typeface="Symbol" panose="05050102010706020507" pitchFamily="18" charset="2"/>
            </a:endParaRPr>
          </a:p>
          <a:p>
            <a:r>
              <a:rPr lang="en-US" sz="1700" dirty="0">
                <a:sym typeface="Symbol" panose="05050102010706020507" pitchFamily="18" charset="2"/>
              </a:rPr>
              <a:t> </a:t>
            </a:r>
            <a:r>
              <a:rPr lang="en-US" sz="1700" dirty="0" smtClean="0">
                <a:sym typeface="Symbol" panose="05050102010706020507" pitchFamily="18" charset="2"/>
              </a:rPr>
              <a:t>  align </a:t>
            </a:r>
            <a:r>
              <a:rPr lang="en-US" sz="1700" dirty="0">
                <a:sym typeface="Symbol" panose="05050102010706020507" pitchFamily="18" charset="2"/>
              </a:rPr>
              <a:t>payments with the goals of the </a:t>
            </a:r>
            <a:r>
              <a:rPr lang="en-US" sz="1700" dirty="0" smtClean="0">
                <a:sym typeface="Symbol" panose="05050102010706020507" pitchFamily="18" charset="2"/>
              </a:rPr>
              <a:t>program</a:t>
            </a:r>
            <a:r>
              <a:rPr lang="en-US" sz="1700" dirty="0">
                <a:sym typeface="Symbol" panose="05050102010706020507" pitchFamily="18" charset="2"/>
              </a:rPr>
              <a:t/>
            </a:r>
            <a:br>
              <a:rPr lang="en-US" sz="1700" dirty="0">
                <a:sym typeface="Symbol" panose="05050102010706020507" pitchFamily="18" charset="2"/>
              </a:rPr>
            </a:br>
            <a:r>
              <a:rPr lang="en-US" sz="1700" dirty="0">
                <a:sym typeface="Symbol" panose="05050102010706020507" pitchFamily="18" charset="2"/>
              </a:rPr>
              <a:t> Reduce administrative complexity and cost inherent in managing nine </a:t>
            </a:r>
            <a:r>
              <a:rPr lang="en-US" sz="1700" dirty="0" smtClean="0">
                <a:sym typeface="Symbol" panose="05050102010706020507" pitchFamily="18" charset="2"/>
              </a:rPr>
              <a:t>separate</a:t>
            </a:r>
          </a:p>
          <a:p>
            <a:r>
              <a:rPr lang="en-US" sz="1700" dirty="0">
                <a:sym typeface="Symbol" panose="05050102010706020507" pitchFamily="18" charset="2"/>
              </a:rPr>
              <a:t>  </a:t>
            </a:r>
            <a:r>
              <a:rPr lang="en-US" sz="1700" dirty="0" smtClean="0">
                <a:sym typeface="Symbol" panose="05050102010706020507" pitchFamily="18" charset="2"/>
              </a:rPr>
              <a:t> waivers</a:t>
            </a:r>
            <a:endParaRPr lang="en-US" sz="1700" dirty="0"/>
          </a:p>
        </p:txBody>
      </p:sp>
      <p:sp>
        <p:nvSpPr>
          <p:cNvPr id="5" name="Title 1"/>
          <p:cNvSpPr>
            <a:spLocks noGrp="1"/>
          </p:cNvSpPr>
          <p:nvPr>
            <p:ph type="title"/>
          </p:nvPr>
        </p:nvSpPr>
        <p:spPr>
          <a:xfrm>
            <a:off x="457200" y="274638"/>
            <a:ext cx="8458200" cy="1935162"/>
          </a:xfrm>
          <a:solidFill>
            <a:schemeClr val="accent6">
              <a:lumMod val="75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lstStyle/>
          <a:p>
            <a:r>
              <a:rPr lang="en-US" dirty="0" smtClean="0"/>
              <a:t>What’s the scoop on this 1115 Medicaid Transformation </a:t>
            </a:r>
            <a:br>
              <a:rPr lang="en-US" dirty="0" smtClean="0"/>
            </a:br>
            <a:r>
              <a:rPr lang="en-US" dirty="0" smtClean="0"/>
              <a:t>Waiver I am hearing about?</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15200" y="1311275"/>
            <a:ext cx="1520825" cy="1797050"/>
          </a:xfrm>
          <a:prstGeom prst="rect">
            <a:avLst/>
          </a:prstGeom>
        </p:spPr>
      </p:pic>
    </p:spTree>
    <p:extLst>
      <p:ext uri="{BB962C8B-B14F-4D97-AF65-F5344CB8AC3E}">
        <p14:creationId xmlns:p14="http://schemas.microsoft.com/office/powerpoint/2010/main" xmlns="" val="4075388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solidFill>
            <a:srgbClr val="92D050"/>
          </a:solidFill>
        </p:spPr>
        <p:txBody>
          <a:bodyPr/>
          <a:lstStyle/>
          <a:p>
            <a:r>
              <a:rPr lang="en-US" smtClean="0"/>
              <a:t>The Application Process</a:t>
            </a:r>
          </a:p>
        </p:txBody>
      </p:sp>
      <p:sp>
        <p:nvSpPr>
          <p:cNvPr id="39938" name="Content Placeholder 2"/>
          <p:cNvSpPr>
            <a:spLocks noGrp="1"/>
          </p:cNvSpPr>
          <p:nvPr>
            <p:ph idx="1"/>
          </p:nvPr>
        </p:nvSpPr>
        <p:spPr>
          <a:xfrm>
            <a:off x="457200" y="1600200"/>
            <a:ext cx="8229600" cy="5029200"/>
          </a:xfrm>
        </p:spPr>
        <p:txBody>
          <a:bodyPr/>
          <a:lstStyle/>
          <a:p>
            <a:pPr>
              <a:buFont typeface="Arial" charset="0"/>
              <a:buNone/>
            </a:pPr>
            <a:r>
              <a:rPr lang="en-US" b="1" dirty="0" smtClean="0"/>
              <a:t>	DHS selects adults and children for new enrollment from the PUNS (Prioritization of Urgency of Need for Services) database.</a:t>
            </a:r>
          </a:p>
          <a:p>
            <a:pPr>
              <a:buFont typeface="Arial" charset="0"/>
              <a:buNone/>
            </a:pPr>
            <a:endParaRPr lang="en-US" b="1" dirty="0" smtClean="0"/>
          </a:p>
          <a:p>
            <a:pPr>
              <a:buFont typeface="Arial" charset="0"/>
              <a:buNone/>
            </a:pPr>
            <a:endParaRPr lang="en-US" b="1" dirty="0" smtClean="0"/>
          </a:p>
          <a:p>
            <a:pPr>
              <a:buFont typeface="Arial" charset="0"/>
              <a:buNone/>
            </a:pPr>
            <a:endParaRPr lang="en-US" b="1" dirty="0" smtClean="0"/>
          </a:p>
          <a:p>
            <a:pPr algn="ctr">
              <a:buNone/>
            </a:pPr>
            <a:r>
              <a:rPr lang="en-US" sz="2400" b="1" dirty="0" smtClean="0"/>
              <a:t>You can get more information on the PUNS Selection Process from the DHS Website </a:t>
            </a:r>
          </a:p>
          <a:p>
            <a:pPr algn="ctr">
              <a:buNone/>
            </a:pPr>
            <a:r>
              <a:rPr lang="en-US" sz="2400" b="1" dirty="0" smtClean="0">
                <a:hlinkClick r:id="rId3"/>
              </a:rPr>
              <a:t>http://www.dhs.state.il.us/page.aspx?item=41131</a:t>
            </a:r>
            <a:endParaRPr lang="en-US" sz="2400" b="1" dirty="0" smtClean="0"/>
          </a:p>
          <a:p>
            <a:pPr>
              <a:buNone/>
            </a:pPr>
            <a:endParaRPr lang="en-US" sz="2400" b="1" dirty="0" smtClean="0"/>
          </a:p>
        </p:txBody>
      </p:sp>
      <p:graphicFrame>
        <p:nvGraphicFramePr>
          <p:cNvPr id="5" name="Diagram 4"/>
          <p:cNvGraphicFramePr/>
          <p:nvPr>
            <p:extLst>
              <p:ext uri="{D42A27DB-BD31-4B8C-83A1-F6EECF244321}">
                <p14:modId xmlns:p14="http://schemas.microsoft.com/office/powerpoint/2010/main" xmlns="" val="1095015231"/>
              </p:ext>
            </p:extLst>
          </p:nvPr>
        </p:nvGraphicFramePr>
        <p:xfrm>
          <a:off x="228600" y="3276600"/>
          <a:ext cx="8534400" cy="165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LIGAS CONSENT DECREE</a:t>
            </a:r>
            <a:endParaRPr lang="en-US" dirty="0"/>
          </a:p>
        </p:txBody>
      </p:sp>
      <p:sp>
        <p:nvSpPr>
          <p:cNvPr id="3" name="Content Placeholder 2"/>
          <p:cNvSpPr>
            <a:spLocks noGrp="1"/>
          </p:cNvSpPr>
          <p:nvPr>
            <p:ph idx="1"/>
          </p:nvPr>
        </p:nvSpPr>
        <p:spPr>
          <a:xfrm>
            <a:off x="457200" y="1600200"/>
            <a:ext cx="8229600" cy="5105400"/>
          </a:xfrm>
        </p:spPr>
        <p:txBody>
          <a:bodyPr/>
          <a:lstStyle/>
          <a:p>
            <a:pPr algn="ctr">
              <a:buNone/>
            </a:pPr>
            <a:r>
              <a:rPr lang="en-US" b="1" dirty="0" smtClean="0"/>
              <a:t>Signed in 2011</a:t>
            </a:r>
          </a:p>
          <a:p>
            <a:pPr algn="just"/>
            <a:r>
              <a:rPr lang="en-US" dirty="0" smtClean="0"/>
              <a:t>Guarantees that, over the next 6 years, all persons currently living in ICFDDs who wish to move out into CILAs (or home-based services) may do so.</a:t>
            </a:r>
          </a:p>
          <a:p>
            <a:pPr algn="ctr"/>
            <a:endParaRPr lang="en-US" dirty="0" smtClean="0"/>
          </a:p>
          <a:p>
            <a:pPr algn="just"/>
            <a:r>
              <a:rPr lang="en-US" dirty="0" smtClean="0"/>
              <a:t>Guarantees that, over the next 6 years, the State will provide CILA or home-based services to 3,000 ADULTS now living at home.</a:t>
            </a:r>
          </a:p>
          <a:p>
            <a:pPr algn="just"/>
            <a:endParaRPr lang="en-US" sz="2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1"/>
                </a:solidFill>
                <a:effectLst>
                  <a:outerShdw blurRad="38100" dist="38100" dir="2700000" algn="tl">
                    <a:srgbClr val="000000">
                      <a:alpha val="43137"/>
                    </a:srgbClr>
                  </a:outerShdw>
                </a:effectLst>
              </a:rPr>
              <a:t>Clearbrook: How it all began</a:t>
            </a:r>
            <a:endParaRPr lang="en-US" sz="4000" b="1" dirty="0">
              <a:solidFill>
                <a:schemeClr val="bg1"/>
              </a:solidFill>
              <a:effectLst>
                <a:outerShdw blurRad="38100" dist="38100" dir="2700000" algn="tl">
                  <a:srgbClr val="000000">
                    <a:alpha val="43137"/>
                  </a:srgbClr>
                </a:outerShdw>
              </a:effectLst>
            </a:endParaRPr>
          </a:p>
        </p:txBody>
      </p:sp>
      <p:graphicFrame>
        <p:nvGraphicFramePr>
          <p:cNvPr id="6" name="Diagram 5"/>
          <p:cNvGraphicFramePr/>
          <p:nvPr>
            <p:extLst>
              <p:ext uri="{D42A27DB-BD31-4B8C-83A1-F6EECF244321}">
                <p14:modId xmlns:p14="http://schemas.microsoft.com/office/powerpoint/2010/main" xmlns="" val="1681110968"/>
              </p:ext>
            </p:extLst>
          </p:nvPr>
        </p:nvGraphicFramePr>
        <p:xfrm>
          <a:off x="228600" y="1905000"/>
          <a:ext cx="85344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xmlns="" val="2212378340"/>
              </p:ext>
            </p:extLst>
          </p:nvPr>
        </p:nvGraphicFramePr>
        <p:xfrm>
          <a:off x="304800" y="3962400"/>
          <a:ext cx="8534400" cy="2209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ectangle 6"/>
          <p:cNvSpPr/>
          <p:nvPr/>
        </p:nvSpPr>
        <p:spPr>
          <a:xfrm>
            <a:off x="0" y="1524000"/>
            <a:ext cx="8610600" cy="461665"/>
          </a:xfrm>
          <a:prstGeom prst="rect">
            <a:avLst/>
          </a:prstGeom>
        </p:spPr>
        <p:txBody>
          <a:bodyPr wrap="square">
            <a:spAutoFit/>
          </a:bodyPr>
          <a:lstStyle/>
          <a:p>
            <a:pPr marL="974725" indent="0" eaLnBrk="1" hangingPunct="1">
              <a:buFont typeface="Wingdings" pitchFamily="2" charset="2"/>
              <a:buNone/>
              <a:defRPr/>
            </a:pPr>
            <a:r>
              <a:rPr lang="en-US" sz="2400" b="1" dirty="0" smtClean="0"/>
              <a: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lstStyle/>
          <a:p>
            <a:r>
              <a:rPr lang="en-US" sz="2800" b="1" dirty="0" smtClean="0">
                <a:effectLst>
                  <a:outerShdw blurRad="38100" dist="38100" dir="2700000" algn="tl">
                    <a:srgbClr val="000000">
                      <a:alpha val="43137"/>
                    </a:srgbClr>
                  </a:outerShdw>
                </a:effectLst>
              </a:rPr>
              <a:t/>
            </a:r>
            <a:br>
              <a:rPr lang="en-US" sz="2800" b="1" dirty="0" smtClean="0">
                <a:effectLst>
                  <a:outerShdw blurRad="38100" dist="38100" dir="2700000" algn="tl">
                    <a:srgbClr val="000000">
                      <a:alpha val="43137"/>
                    </a:srgbClr>
                  </a:outerShdw>
                </a:effectLst>
              </a:rPr>
            </a:br>
            <a:r>
              <a:rPr lang="en-US" sz="2800" b="1" dirty="0" smtClean="0">
                <a:effectLst>
                  <a:outerShdw blurRad="38100" dist="38100" dir="2700000" algn="tl">
                    <a:srgbClr val="000000">
                      <a:alpha val="43137"/>
                    </a:srgbClr>
                  </a:outerShdw>
                </a:effectLst>
              </a:rPr>
              <a:t>LIGAS UPDATE</a:t>
            </a:r>
            <a:r>
              <a:rPr lang="en-US" dirty="0" smtClean="0"/>
              <a:t/>
            </a:r>
            <a:br>
              <a:rPr lang="en-US" dirty="0" smtClean="0"/>
            </a:br>
            <a:r>
              <a:rPr lang="en-US" sz="2000" dirty="0" smtClean="0"/>
              <a:t>Third Annual Report of the </a:t>
            </a:r>
            <a:r>
              <a:rPr lang="en-US" sz="2000" dirty="0" err="1" smtClean="0"/>
              <a:t>Ligas</a:t>
            </a:r>
            <a:r>
              <a:rPr lang="en-US" sz="2000" dirty="0" smtClean="0"/>
              <a:t> Court Monitor (9-30-14)</a:t>
            </a:r>
            <a:br>
              <a:rPr lang="en-US" sz="2000" dirty="0" smtClean="0"/>
            </a:br>
            <a:r>
              <a:rPr lang="en-US" sz="2000" dirty="0" smtClean="0">
                <a:hlinkClick r:id="rId2"/>
              </a:rPr>
              <a:t>http://www.dhs.state.il.us/page.aspx?item=74367</a:t>
            </a:r>
            <a:r>
              <a:rPr lang="en-US" dirty="0" smtClean="0"/>
              <a:t/>
            </a:r>
            <a:br>
              <a:rPr lang="en-US" dirty="0" smtClean="0"/>
            </a:br>
            <a:endParaRPr lang="en-US" dirty="0"/>
          </a:p>
        </p:txBody>
      </p:sp>
      <p:sp>
        <p:nvSpPr>
          <p:cNvPr id="3" name="Content Placeholder 2"/>
          <p:cNvSpPr>
            <a:spLocks noGrp="1"/>
          </p:cNvSpPr>
          <p:nvPr>
            <p:ph idx="1"/>
          </p:nvPr>
        </p:nvSpPr>
        <p:spPr>
          <a:xfrm>
            <a:off x="228600" y="1447800"/>
            <a:ext cx="8458200" cy="5257800"/>
          </a:xfrm>
        </p:spPr>
        <p:txBody>
          <a:bodyPr/>
          <a:lstStyle/>
          <a:p>
            <a:pPr>
              <a:buNone/>
            </a:pPr>
            <a:r>
              <a:rPr lang="en-US" sz="2000" dirty="0" smtClean="0"/>
              <a:t>In summary, 4,306 letters have been sent to </a:t>
            </a:r>
            <a:r>
              <a:rPr lang="en-US" sz="2000" dirty="0" err="1" smtClean="0"/>
              <a:t>Ligas</a:t>
            </a:r>
            <a:r>
              <a:rPr lang="en-US" sz="2000" dirty="0" smtClean="0"/>
              <a:t> waiting list class members  over the past three years. </a:t>
            </a:r>
          </a:p>
          <a:p>
            <a:pPr algn="just">
              <a:buNone/>
            </a:pPr>
            <a:endParaRPr lang="en-US" sz="2000" dirty="0" smtClean="0"/>
          </a:p>
          <a:p>
            <a:pPr>
              <a:buNone/>
            </a:pPr>
            <a:r>
              <a:rPr lang="en-US" sz="2000" dirty="0" smtClean="0"/>
              <a:t>As of September 1, 2014, the status of provision of services for those individuals found eligible as waiting list class members is as follows:</a:t>
            </a:r>
          </a:p>
          <a:p>
            <a:pPr>
              <a:buNone/>
            </a:pPr>
            <a:endParaRPr lang="en-US" sz="2000" dirty="0" smtClean="0"/>
          </a:p>
          <a:p>
            <a:pPr>
              <a:buFont typeface="Wingdings" pitchFamily="2" charset="2"/>
              <a:buChar char="ü"/>
            </a:pPr>
            <a:r>
              <a:rPr lang="en-US" sz="2000" dirty="0" smtClean="0"/>
              <a:t>Services have been initiated for 1,969 class members. </a:t>
            </a:r>
          </a:p>
          <a:p>
            <a:pPr>
              <a:buFont typeface="Wingdings" pitchFamily="2" charset="2"/>
              <a:buChar char="ü"/>
            </a:pPr>
            <a:r>
              <a:rPr lang="en-US" sz="2000" dirty="0" smtClean="0"/>
              <a:t> An additional 89 class members have received funding awards, and services are about to begin soon. </a:t>
            </a:r>
          </a:p>
          <a:p>
            <a:pPr>
              <a:buFont typeface="Wingdings" pitchFamily="2" charset="2"/>
              <a:buChar char="ü"/>
            </a:pPr>
            <a:r>
              <a:rPr lang="en-US" sz="2000" dirty="0" smtClean="0"/>
              <a:t> Packets for another 24 individuals have been completed, and sent to DHS for funding approval.</a:t>
            </a:r>
          </a:p>
          <a:p>
            <a:pPr>
              <a:buFont typeface="Wingdings" pitchFamily="2" charset="2"/>
              <a:buChar char="ü"/>
            </a:pPr>
            <a:r>
              <a:rPr lang="en-US" sz="2000" dirty="0" smtClean="0"/>
              <a:t>499 individuals are in the process of receiving or have completed Level II screening by PAS agencies, and requests are being processed.</a:t>
            </a:r>
          </a:p>
          <a:p>
            <a:pPr>
              <a:buFont typeface="Wingdings" pitchFamily="2" charset="2"/>
              <a:buChar char="ü"/>
            </a:pPr>
            <a:r>
              <a:rPr lang="en-US" sz="2000" dirty="0" smtClean="0"/>
              <a:t> Initial contact has been made with an additional 146 individuals who have confirmed that they have requested services. </a:t>
            </a:r>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Autofit/>
          </a:bodyPr>
          <a:lstStyle/>
          <a:p>
            <a:pPr fontAlgn="auto">
              <a:spcAft>
                <a:spcPts val="0"/>
              </a:spcAft>
              <a:defRPr/>
            </a:pPr>
            <a:r>
              <a:rPr lang="en-US" sz="7200" dirty="0" smtClean="0">
                <a:solidFill>
                  <a:schemeClr val="bg2">
                    <a:lumMod val="50000"/>
                  </a:schemeClr>
                </a:solidFill>
                <a:effectLst>
                  <a:outerShdw blurRad="38100" dist="38100" dir="2700000" algn="tl">
                    <a:srgbClr val="000000">
                      <a:alpha val="43137"/>
                    </a:srgbClr>
                  </a:outerShdw>
                </a:effectLst>
              </a:rPr>
              <a:t>If Selected….</a:t>
            </a:r>
            <a:endParaRPr lang="en-US" sz="7200" dirty="0">
              <a:solidFill>
                <a:schemeClr val="bg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solidFill>
            <a:schemeClr val="accent6">
              <a:lumMod val="40000"/>
              <a:lumOff val="60000"/>
            </a:schemeClr>
          </a:solidFill>
          <a:ln w="76200">
            <a:solidFill>
              <a:schemeClr val="tx1"/>
            </a:solidFill>
          </a:ln>
        </p:spPr>
        <p:txBody>
          <a:bodyPr rtlCol="0">
            <a:normAutofit lnSpcReduction="10000"/>
          </a:bodyPr>
          <a:lstStyle/>
          <a:p>
            <a:pPr algn="ctr" fontAlgn="auto">
              <a:spcAft>
                <a:spcPts val="0"/>
              </a:spcAft>
              <a:buFont typeface="Arial" pitchFamily="34" charset="0"/>
              <a:buNone/>
              <a:defRPr/>
            </a:pPr>
            <a:r>
              <a:rPr lang="en-US" sz="7200" dirty="0" smtClean="0"/>
              <a:t>Must Have</a:t>
            </a:r>
          </a:p>
          <a:p>
            <a:pPr algn="ctr" fontAlgn="auto">
              <a:spcAft>
                <a:spcPts val="0"/>
              </a:spcAft>
              <a:buFont typeface="Arial" pitchFamily="34" charset="0"/>
              <a:buNone/>
              <a:defRPr/>
            </a:pPr>
            <a:r>
              <a:rPr lang="en-US" sz="7200" dirty="0" smtClean="0"/>
              <a:t>Medicaid</a:t>
            </a:r>
            <a:endParaRPr lang="en-US" sz="7200" dirty="0"/>
          </a:p>
        </p:txBody>
      </p:sp>
      <p:sp>
        <p:nvSpPr>
          <p:cNvPr id="5" name="Content Placeholder 4"/>
          <p:cNvSpPr>
            <a:spLocks noGrp="1"/>
          </p:cNvSpPr>
          <p:nvPr>
            <p:ph sz="half" idx="2"/>
          </p:nvPr>
        </p:nvSpPr>
        <p:spPr>
          <a:solidFill>
            <a:schemeClr val="accent5">
              <a:lumMod val="40000"/>
              <a:lumOff val="60000"/>
            </a:schemeClr>
          </a:solidFill>
          <a:ln w="76200">
            <a:solidFill>
              <a:schemeClr val="tx1"/>
            </a:solidFill>
          </a:ln>
        </p:spPr>
        <p:txBody>
          <a:bodyPr rtlCol="0">
            <a:normAutofit lnSpcReduction="10000"/>
          </a:bodyPr>
          <a:lstStyle/>
          <a:p>
            <a:pPr algn="ctr" fontAlgn="auto">
              <a:spcAft>
                <a:spcPts val="0"/>
              </a:spcAft>
              <a:buFont typeface="Arial" pitchFamily="34" charset="0"/>
              <a:buNone/>
              <a:defRPr/>
            </a:pPr>
            <a:r>
              <a:rPr lang="en-US" sz="7200" dirty="0" smtClean="0"/>
              <a:t> Clinical Waiver</a:t>
            </a:r>
          </a:p>
          <a:p>
            <a:pPr algn="ctr" fontAlgn="auto">
              <a:spcAft>
                <a:spcPts val="0"/>
              </a:spcAft>
              <a:buFont typeface="Arial" pitchFamily="34" charset="0"/>
              <a:buNone/>
              <a:defRPr/>
            </a:pPr>
            <a:r>
              <a:rPr lang="en-US" sz="7200" dirty="0" smtClean="0"/>
              <a:t>Eligibility Criteria</a:t>
            </a:r>
          </a:p>
          <a:p>
            <a:pPr fontAlgn="auto">
              <a:spcAft>
                <a:spcPts val="0"/>
              </a:spcAft>
              <a:buFont typeface="Arial" pitchFamily="34" charset="0"/>
              <a:buNone/>
              <a:defRPr/>
            </a:pPr>
            <a:endParaRPr lang="en-US" dirty="0"/>
          </a:p>
        </p:txBody>
      </p:sp>
    </p:spTree>
    <p:extLst>
      <p:ext uri="{BB962C8B-B14F-4D97-AF65-F5344CB8AC3E}">
        <p14:creationId xmlns:p14="http://schemas.microsoft.com/office/powerpoint/2010/main" xmlns="" val="26921117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75000"/>
            </a:schemeClr>
          </a:solidFill>
        </p:spPr>
        <p:txBody>
          <a:bodyPr rtlCol="0">
            <a:noAutofit/>
          </a:bodyPr>
          <a:lstStyle/>
          <a:p>
            <a:pPr fontAlgn="auto">
              <a:spcAft>
                <a:spcPts val="0"/>
              </a:spcAft>
              <a:defRPr/>
            </a:pPr>
            <a:r>
              <a:rPr lang="en-US" sz="3600" dirty="0" smtClean="0"/>
              <a:t>Waiver Clinical Eligibility Criteria for Adult’s with a Developmental Disability</a:t>
            </a:r>
            <a:endParaRPr lang="en-US" sz="3600" dirty="0"/>
          </a:p>
        </p:txBody>
      </p:sp>
      <p:sp>
        <p:nvSpPr>
          <p:cNvPr id="3" name="Content Placeholder 2"/>
          <p:cNvSpPr>
            <a:spLocks noGrp="1"/>
          </p:cNvSpPr>
          <p:nvPr>
            <p:ph idx="1"/>
          </p:nvPr>
        </p:nvSpPr>
        <p:spPr/>
        <p:txBody>
          <a:bodyPr rtlCol="0">
            <a:normAutofit fontScale="25000" lnSpcReduction="20000"/>
          </a:bodyPr>
          <a:lstStyle/>
          <a:p>
            <a:pPr fontAlgn="auto">
              <a:spcAft>
                <a:spcPts val="0"/>
              </a:spcAft>
              <a:buFont typeface="Wingdings" pitchFamily="2" charset="2"/>
              <a:buChar char="ü"/>
              <a:defRPr/>
            </a:pPr>
            <a:r>
              <a:rPr lang="en-US" sz="8000" b="1" dirty="0" smtClean="0">
                <a:solidFill>
                  <a:srgbClr val="C00000"/>
                </a:solidFill>
              </a:rPr>
              <a:t>18 or older</a:t>
            </a:r>
          </a:p>
          <a:p>
            <a:pPr fontAlgn="auto">
              <a:spcAft>
                <a:spcPts val="0"/>
              </a:spcAft>
              <a:buFont typeface="Wingdings" pitchFamily="2" charset="2"/>
              <a:buChar char="ü"/>
              <a:defRPr/>
            </a:pPr>
            <a:r>
              <a:rPr lang="en-US" sz="8000" b="1" dirty="0" smtClean="0">
                <a:solidFill>
                  <a:srgbClr val="C00000"/>
                </a:solidFill>
              </a:rPr>
              <a:t>Resident of Illinois and living in Illinois</a:t>
            </a:r>
          </a:p>
          <a:p>
            <a:pPr fontAlgn="auto">
              <a:spcAft>
                <a:spcPts val="0"/>
              </a:spcAft>
              <a:buFont typeface="Wingdings" pitchFamily="2" charset="2"/>
              <a:buChar char="ü"/>
              <a:defRPr/>
            </a:pPr>
            <a:r>
              <a:rPr lang="en-US" sz="8000" b="1" dirty="0" smtClean="0">
                <a:solidFill>
                  <a:srgbClr val="C00000"/>
                </a:solidFill>
              </a:rPr>
              <a:t>Enrolled in Medicaid in Illinois</a:t>
            </a:r>
          </a:p>
          <a:p>
            <a:pPr fontAlgn="auto">
              <a:spcAft>
                <a:spcPts val="0"/>
              </a:spcAft>
              <a:buFont typeface="Wingdings" pitchFamily="2" charset="2"/>
              <a:buChar char="ü"/>
              <a:defRPr/>
            </a:pPr>
            <a:r>
              <a:rPr lang="en-US" sz="8000" b="1" dirty="0" smtClean="0">
                <a:solidFill>
                  <a:srgbClr val="C00000"/>
                </a:solidFill>
              </a:rPr>
              <a:t>Have a developmental disability, either mental retardation or related condition</a:t>
            </a:r>
          </a:p>
          <a:p>
            <a:pPr fontAlgn="auto">
              <a:spcAft>
                <a:spcPts val="0"/>
              </a:spcAft>
              <a:buFont typeface="Wingdings" pitchFamily="2" charset="2"/>
              <a:buChar char="ü"/>
              <a:defRPr/>
            </a:pPr>
            <a:r>
              <a:rPr lang="en-US" sz="8000" b="1" dirty="0" smtClean="0">
                <a:solidFill>
                  <a:srgbClr val="C00000"/>
                </a:solidFill>
              </a:rPr>
              <a:t>determined disabled according to the provisions of </a:t>
            </a:r>
            <a:r>
              <a:rPr lang="en-US" sz="8000" b="1" dirty="0" smtClean="0">
                <a:solidFill>
                  <a:srgbClr val="C00000"/>
                </a:solidFill>
                <a:hlinkClick r:id="rId3"/>
              </a:rPr>
              <a:t>Title II of the Social Security Act, Federal Old-Age, Survivors and Disability Insurance Benefits (42 U.S.C. 421</a:t>
            </a:r>
            <a:r>
              <a:rPr lang="en-US" sz="8000" b="1" dirty="0" smtClean="0">
                <a:solidFill>
                  <a:srgbClr val="C00000"/>
                </a:solidFill>
              </a:rPr>
              <a:t>).  </a:t>
            </a:r>
          </a:p>
          <a:p>
            <a:pPr fontAlgn="auto">
              <a:spcAft>
                <a:spcPts val="0"/>
              </a:spcAft>
              <a:buFont typeface="Wingdings" pitchFamily="2" charset="2"/>
              <a:buChar char="ü"/>
              <a:defRPr/>
            </a:pPr>
            <a:r>
              <a:rPr lang="en-US" sz="8000" b="1" dirty="0" smtClean="0">
                <a:solidFill>
                  <a:srgbClr val="C00000"/>
                </a:solidFill>
              </a:rPr>
              <a:t>Eligible for ICF/MR level of service</a:t>
            </a:r>
          </a:p>
          <a:p>
            <a:pPr fontAlgn="auto">
              <a:spcAft>
                <a:spcPts val="0"/>
              </a:spcAft>
              <a:buFont typeface="Wingdings" pitchFamily="2" charset="2"/>
              <a:buChar char="ü"/>
              <a:defRPr/>
            </a:pPr>
            <a:r>
              <a:rPr lang="en-US" sz="8000" b="1" dirty="0" smtClean="0">
                <a:solidFill>
                  <a:srgbClr val="C00000"/>
                </a:solidFill>
              </a:rPr>
              <a:t>Not in need of nursing assessment, monitoring, intervention &amp; supervision of their condition or needs on a 24 hour basis</a:t>
            </a:r>
          </a:p>
          <a:p>
            <a:pPr fontAlgn="auto">
              <a:spcAft>
                <a:spcPts val="0"/>
              </a:spcAft>
              <a:buFont typeface="Wingdings" pitchFamily="2" charset="2"/>
              <a:buChar char="ü"/>
              <a:defRPr/>
            </a:pPr>
            <a:r>
              <a:rPr lang="en-US" sz="8000" b="1" dirty="0" smtClean="0">
                <a:solidFill>
                  <a:srgbClr val="C00000"/>
                </a:solidFill>
              </a:rPr>
              <a:t>not be receiving services in a nursing facility, skilled nursing facility, Intermediate Care Facility for people with Developmental Disabilities (ICF/DD), state-operated facility, skilled nursing facility for pediatrics, hospice facility, sheltered care facility, assisted living facility or hospital. </a:t>
            </a:r>
          </a:p>
          <a:p>
            <a:pPr fontAlgn="auto">
              <a:spcAft>
                <a:spcPts val="0"/>
              </a:spcAft>
              <a:buFont typeface="Wingdings" pitchFamily="2" charset="2"/>
              <a:buChar char="ü"/>
              <a:defRPr/>
            </a:pPr>
            <a:r>
              <a:rPr lang="en-US" sz="8000" b="1" dirty="0" smtClean="0">
                <a:solidFill>
                  <a:srgbClr val="C00000"/>
                </a:solidFill>
              </a:rPr>
              <a:t>Not receiving services funded by another Medicaid Waiver program</a:t>
            </a:r>
          </a:p>
          <a:p>
            <a:pPr fontAlgn="auto">
              <a:spcAft>
                <a:spcPts val="0"/>
              </a:spcAft>
              <a:buFont typeface="Wingdings" pitchFamily="2" charset="2"/>
              <a:buChar char="ü"/>
              <a:defRPr/>
            </a:pPr>
            <a:endParaRPr lang="en-US" dirty="0" smtClean="0"/>
          </a:p>
          <a:p>
            <a:pPr fontAlgn="auto">
              <a:spcAft>
                <a:spcPts val="0"/>
              </a:spcAft>
              <a:buFont typeface="Wingdings" pitchFamily="2" charset="2"/>
              <a:buChar char="ü"/>
              <a:defRPr/>
            </a:pPr>
            <a:endParaRPr lang="en-US" dirty="0" smtClean="0"/>
          </a:p>
          <a:p>
            <a:pPr fontAlgn="auto">
              <a:spcAft>
                <a:spcPts val="0"/>
              </a:spcAft>
              <a:buFont typeface="Wingdings" pitchFamily="2" charset="2"/>
              <a:buChar char="ü"/>
              <a:defRPr/>
            </a:pPr>
            <a:endParaRPr lang="en-US" dirty="0" smtClean="0"/>
          </a:p>
          <a:p>
            <a:pPr fontAlgn="auto">
              <a:spcAft>
                <a:spcPts val="0"/>
              </a:spcAft>
              <a:buFont typeface="Wingdings" pitchFamily="2" charset="2"/>
              <a:buChar char="ü"/>
              <a:defRPr/>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sz="5400" dirty="0" smtClean="0">
                <a:latin typeface="Bernard MT Condensed" pitchFamily="18" charset="0"/>
              </a:rPr>
              <a:t>THE AWARD LETTER</a:t>
            </a:r>
          </a:p>
        </p:txBody>
      </p:sp>
      <p:sp>
        <p:nvSpPr>
          <p:cNvPr id="47106" name="Content Placeholder 2"/>
          <p:cNvSpPr>
            <a:spLocks noGrp="1"/>
          </p:cNvSpPr>
          <p:nvPr>
            <p:ph idx="1"/>
          </p:nvPr>
        </p:nvSpPr>
        <p:spPr/>
        <p:txBody>
          <a:bodyPr/>
          <a:lstStyle/>
          <a:p>
            <a:r>
              <a:rPr lang="en-US" smtClean="0"/>
              <a:t>               Services can begin once you </a:t>
            </a:r>
          </a:p>
          <a:p>
            <a:r>
              <a:rPr lang="en-US" smtClean="0"/>
              <a:t>                   receive the award letter</a:t>
            </a:r>
          </a:p>
          <a:p>
            <a:endParaRPr lang="en-US" smtClean="0"/>
          </a:p>
          <a:p>
            <a:endParaRPr lang="en-US" smtClean="0"/>
          </a:p>
          <a:p>
            <a:endParaRPr lang="en-US" smtClean="0"/>
          </a:p>
          <a:p>
            <a:endParaRPr lang="en-US" smtClean="0"/>
          </a:p>
          <a:p>
            <a:r>
              <a:rPr lang="en-US" smtClean="0"/>
              <a:t>          Effective date is listed on the letter</a:t>
            </a:r>
          </a:p>
        </p:txBody>
      </p:sp>
      <p:pic>
        <p:nvPicPr>
          <p:cNvPr id="47107" name="Picture 2" descr="C:\Documents and Settings\LLew\Local Settings\Temporary Internet Files\Content.IE5\GLH5CYVK\MC900022408[1].wmf"/>
          <p:cNvPicPr>
            <a:picLocks noChangeAspect="1" noChangeArrowheads="1"/>
          </p:cNvPicPr>
          <p:nvPr/>
        </p:nvPicPr>
        <p:blipFill>
          <a:blip r:embed="rId2" cstate="print"/>
          <a:srcRect/>
          <a:stretch>
            <a:fillRect/>
          </a:stretch>
        </p:blipFill>
        <p:spPr bwMode="auto">
          <a:xfrm>
            <a:off x="304800" y="1600200"/>
            <a:ext cx="1636713" cy="1789113"/>
          </a:xfrm>
          <a:prstGeom prst="rect">
            <a:avLst/>
          </a:prstGeom>
          <a:noFill/>
          <a:ln w="9525">
            <a:noFill/>
            <a:miter lim="800000"/>
            <a:headEnd/>
            <a:tailEnd/>
          </a:ln>
        </p:spPr>
      </p:pic>
      <p:pic>
        <p:nvPicPr>
          <p:cNvPr id="47108" name="Picture 3" descr="C:\Documents and Settings\LLew\Local Settings\Temporary Internet Files\Content.IE5\VI6LCKYV\MC900232599[1].wmf"/>
          <p:cNvPicPr>
            <a:picLocks noChangeAspect="1" noChangeArrowheads="1"/>
          </p:cNvPicPr>
          <p:nvPr/>
        </p:nvPicPr>
        <p:blipFill>
          <a:blip r:embed="rId3" cstate="print"/>
          <a:srcRect/>
          <a:stretch>
            <a:fillRect/>
          </a:stretch>
        </p:blipFill>
        <p:spPr bwMode="auto">
          <a:xfrm>
            <a:off x="7315200" y="4267200"/>
            <a:ext cx="1320800" cy="1819275"/>
          </a:xfrm>
          <a:prstGeom prst="rect">
            <a:avLst/>
          </a:prstGeom>
          <a:noFill/>
          <a:ln w="9525">
            <a:noFill/>
            <a:miter lim="800000"/>
            <a:headEnd/>
            <a:tailEnd/>
          </a:ln>
        </p:spPr>
      </p:pic>
      <p:pic>
        <p:nvPicPr>
          <p:cNvPr id="47109" name="Picture 4" descr="C:\Documents and Settings\LLew\Local Settings\Temporary Internet Files\Content.IE5\CD6ZQKYZ\MC900078789[1].wmf"/>
          <p:cNvPicPr>
            <a:picLocks noChangeAspect="1" noChangeArrowheads="1"/>
          </p:cNvPicPr>
          <p:nvPr/>
        </p:nvPicPr>
        <p:blipFill>
          <a:blip r:embed="rId4" cstate="print"/>
          <a:srcRect/>
          <a:stretch>
            <a:fillRect/>
          </a:stretch>
        </p:blipFill>
        <p:spPr bwMode="auto">
          <a:xfrm>
            <a:off x="228600" y="4495800"/>
            <a:ext cx="1566863" cy="1854200"/>
          </a:xfrm>
          <a:prstGeom prst="rect">
            <a:avLst/>
          </a:prstGeom>
          <a:noFill/>
          <a:ln w="9525">
            <a:noFill/>
            <a:miter lim="800000"/>
            <a:headEnd/>
            <a:tailEnd/>
          </a:ln>
        </p:spPr>
      </p:pic>
      <p:pic>
        <p:nvPicPr>
          <p:cNvPr id="47110" name="Picture 5" descr="C:\Documents and Settings\LLew\Local Settings\Temporary Internet Files\Content.IE5\GLH5CYVK\MC900439598[1].png"/>
          <p:cNvPicPr>
            <a:picLocks noChangeAspect="1" noChangeArrowheads="1"/>
          </p:cNvPicPr>
          <p:nvPr/>
        </p:nvPicPr>
        <p:blipFill>
          <a:blip r:embed="rId5" cstate="print"/>
          <a:srcRect/>
          <a:stretch>
            <a:fillRect/>
          </a:stretch>
        </p:blipFill>
        <p:spPr bwMode="auto">
          <a:xfrm>
            <a:off x="3505200" y="3124200"/>
            <a:ext cx="2105025" cy="1833563"/>
          </a:xfrm>
          <a:prstGeom prst="rect">
            <a:avLst/>
          </a:prstGeom>
          <a:noFill/>
          <a:ln w="9525">
            <a:noFill/>
            <a:miter lim="800000"/>
            <a:headEnd/>
            <a:tailEnd/>
          </a:ln>
        </p:spPr>
      </p:pic>
      <p:pic>
        <p:nvPicPr>
          <p:cNvPr id="47111" name="Picture 6" descr="C:\Documents and Settings\LLew\Local Settings\Temporary Internet Files\Content.IE5\VI6LCKYV\MC900324582[1].wmf"/>
          <p:cNvPicPr>
            <a:picLocks noChangeAspect="1" noChangeArrowheads="1"/>
          </p:cNvPicPr>
          <p:nvPr/>
        </p:nvPicPr>
        <p:blipFill>
          <a:blip r:embed="rId6" cstate="print"/>
          <a:srcRect/>
          <a:stretch>
            <a:fillRect/>
          </a:stretch>
        </p:blipFill>
        <p:spPr bwMode="auto">
          <a:xfrm>
            <a:off x="7924800" y="1600200"/>
            <a:ext cx="803275" cy="175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rtlCol="0">
            <a:normAutofit/>
          </a:bodyPr>
          <a:lstStyle/>
          <a:p>
            <a:pPr fontAlgn="auto">
              <a:spcAft>
                <a:spcPts val="0"/>
              </a:spcAft>
              <a:defRPr/>
            </a:pPr>
            <a:r>
              <a:rPr lang="en-US" b="1" dirty="0" smtClean="0">
                <a:solidFill>
                  <a:schemeClr val="tx2">
                    <a:lumMod val="60000"/>
                    <a:lumOff val="40000"/>
                  </a:schemeClr>
                </a:solidFill>
                <a:effectLst>
                  <a:outerShdw blurRad="38100" dist="38100" dir="2700000" algn="tl">
                    <a:srgbClr val="000000">
                      <a:alpha val="43137"/>
                    </a:srgbClr>
                  </a:outerShdw>
                </a:effectLst>
              </a:rPr>
              <a:t>Now What?</a:t>
            </a:r>
            <a:endParaRPr lang="en-US" b="1" dirty="0">
              <a:solidFill>
                <a:schemeClr val="tx2">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rtlCol="0">
            <a:normAutofit/>
          </a:bodyPr>
          <a:lstStyle/>
          <a:p>
            <a:pPr lvl="4" fontAlgn="auto">
              <a:spcAft>
                <a:spcPts val="0"/>
              </a:spcAft>
              <a:buFont typeface="Arial" pitchFamily="34" charset="0"/>
              <a:buChar char="»"/>
              <a:defRPr/>
            </a:pPr>
            <a:endParaRPr lang="en-US" dirty="0" smtClean="0"/>
          </a:p>
          <a:p>
            <a:pPr lvl="6">
              <a:buFont typeface="Arial" pitchFamily="34" charset="0"/>
              <a:buNone/>
              <a:defRPr/>
            </a:pPr>
            <a:endParaRPr lang="en-US" sz="3200" b="1" dirty="0" smtClean="0">
              <a:solidFill>
                <a:schemeClr val="tx2">
                  <a:lumMod val="60000"/>
                  <a:lumOff val="40000"/>
                </a:schemeClr>
              </a:solidFill>
            </a:endParaRPr>
          </a:p>
          <a:p>
            <a:pPr lvl="6">
              <a:buFont typeface="Arial" pitchFamily="34" charset="0"/>
              <a:buNone/>
              <a:defRPr/>
            </a:pPr>
            <a:r>
              <a:rPr lang="en-US" sz="3200" b="1" dirty="0" smtClean="0">
                <a:solidFill>
                  <a:schemeClr val="tx2">
                    <a:lumMod val="60000"/>
                    <a:lumOff val="40000"/>
                  </a:schemeClr>
                </a:solidFill>
              </a:rPr>
              <a:t>Contact your Service Facilitator</a:t>
            </a:r>
          </a:p>
          <a:p>
            <a:pPr lvl="6">
              <a:buFont typeface="Arial" pitchFamily="34" charset="0"/>
              <a:buNone/>
              <a:defRPr/>
            </a:pPr>
            <a:endParaRPr lang="en-US" sz="3200" b="1" dirty="0" smtClean="0">
              <a:solidFill>
                <a:schemeClr val="tx2">
                  <a:lumMod val="60000"/>
                  <a:lumOff val="40000"/>
                </a:schemeClr>
              </a:solidFill>
            </a:endParaRPr>
          </a:p>
          <a:p>
            <a:pPr lvl="6">
              <a:buFont typeface="Arial" pitchFamily="34" charset="0"/>
              <a:buNone/>
              <a:defRPr/>
            </a:pPr>
            <a:r>
              <a:rPr lang="en-US" sz="3200" b="1" dirty="0" smtClean="0">
                <a:solidFill>
                  <a:schemeClr val="tx2">
                    <a:lumMod val="60000"/>
                    <a:lumOff val="40000"/>
                  </a:schemeClr>
                </a:solidFill>
              </a:rPr>
              <a:t>Schedule a HOME VISIT</a:t>
            </a:r>
          </a:p>
          <a:p>
            <a:pPr lvl="6">
              <a:buFont typeface="Arial" pitchFamily="34" charset="0"/>
              <a:buNone/>
              <a:defRPr/>
            </a:pPr>
            <a:endParaRPr lang="en-US" sz="3200" b="1" dirty="0" smtClean="0">
              <a:solidFill>
                <a:schemeClr val="tx2">
                  <a:lumMod val="60000"/>
                  <a:lumOff val="40000"/>
                </a:schemeClr>
              </a:solidFill>
            </a:endParaRPr>
          </a:p>
          <a:p>
            <a:pPr lvl="6">
              <a:buFont typeface="Arial" pitchFamily="34" charset="0"/>
              <a:buNone/>
              <a:defRPr/>
            </a:pPr>
            <a:r>
              <a:rPr lang="en-US" sz="3200" b="1" dirty="0" smtClean="0">
                <a:solidFill>
                  <a:schemeClr val="tx2">
                    <a:lumMod val="60000"/>
                    <a:lumOff val="40000"/>
                  </a:schemeClr>
                </a:solidFill>
              </a:rPr>
              <a:t>Learn about the Program</a:t>
            </a:r>
            <a:endParaRPr lang="en-US" sz="3200" b="1" dirty="0">
              <a:solidFill>
                <a:schemeClr val="tx2">
                  <a:lumMod val="60000"/>
                  <a:lumOff val="40000"/>
                </a:schemeClr>
              </a:solidFill>
            </a:endParaRPr>
          </a:p>
        </p:txBody>
      </p:sp>
      <p:pic>
        <p:nvPicPr>
          <p:cNvPr id="48131" name="Picture 2" descr="C:\Documents and Settings\LLew\Local Settings\Temporary Internet Files\Content.IE5\GLH5CYVK\MC900434403[1].wmf"/>
          <p:cNvPicPr>
            <a:picLocks noChangeAspect="1" noChangeArrowheads="1"/>
          </p:cNvPicPr>
          <p:nvPr/>
        </p:nvPicPr>
        <p:blipFill>
          <a:blip r:embed="rId2" cstate="print"/>
          <a:srcRect/>
          <a:stretch>
            <a:fillRect/>
          </a:stretch>
        </p:blipFill>
        <p:spPr bwMode="auto">
          <a:xfrm>
            <a:off x="457200" y="1676400"/>
            <a:ext cx="1362075" cy="1908175"/>
          </a:xfrm>
          <a:prstGeom prst="rect">
            <a:avLst/>
          </a:prstGeom>
          <a:noFill/>
          <a:ln w="9525">
            <a:noFill/>
            <a:miter lim="800000"/>
            <a:headEnd/>
            <a:tailEnd/>
          </a:ln>
        </p:spPr>
      </p:pic>
      <p:pic>
        <p:nvPicPr>
          <p:cNvPr id="48132" name="Picture 3" descr="C:\Documents and Settings\LLew\Local Settings\Temporary Internet Files\Content.IE5\CD6ZQKYZ\MC900441902[1].wmf"/>
          <p:cNvPicPr>
            <a:picLocks noChangeAspect="1" noChangeArrowheads="1"/>
          </p:cNvPicPr>
          <p:nvPr/>
        </p:nvPicPr>
        <p:blipFill>
          <a:blip r:embed="rId3" cstate="print"/>
          <a:srcRect/>
          <a:stretch>
            <a:fillRect/>
          </a:stretch>
        </p:blipFill>
        <p:spPr bwMode="auto">
          <a:xfrm>
            <a:off x="7623175" y="4724400"/>
            <a:ext cx="1520825" cy="1797050"/>
          </a:xfrm>
          <a:prstGeom prst="rect">
            <a:avLst/>
          </a:prstGeom>
          <a:noFill/>
          <a:ln w="9525">
            <a:noFill/>
            <a:miter lim="800000"/>
            <a:headEnd/>
            <a:tailEnd/>
          </a:ln>
        </p:spPr>
      </p:pic>
      <p:sp>
        <p:nvSpPr>
          <p:cNvPr id="6" name="Right Arrow 5"/>
          <p:cNvSpPr/>
          <p:nvPr/>
        </p:nvSpPr>
        <p:spPr>
          <a:xfrm>
            <a:off x="2286000" y="2514600"/>
            <a:ext cx="762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ight Arrow 6"/>
          <p:cNvSpPr/>
          <p:nvPr/>
        </p:nvSpPr>
        <p:spPr>
          <a:xfrm>
            <a:off x="2362200" y="3733800"/>
            <a:ext cx="762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ight Arrow 7"/>
          <p:cNvSpPr/>
          <p:nvPr/>
        </p:nvSpPr>
        <p:spPr>
          <a:xfrm>
            <a:off x="2362200" y="4876800"/>
            <a:ext cx="762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dirty="0" smtClean="0"/>
              <a:t>What’s a SERVICE FACILITATOR?</a:t>
            </a:r>
            <a:endParaRPr lang="en-US" dirty="0"/>
          </a:p>
        </p:txBody>
      </p:sp>
      <p:sp>
        <p:nvSpPr>
          <p:cNvPr id="49154" name="Content Placeholder 4"/>
          <p:cNvSpPr>
            <a:spLocks noGrp="1"/>
          </p:cNvSpPr>
          <p:nvPr>
            <p:ph idx="1"/>
          </p:nvPr>
        </p:nvSpPr>
        <p:spPr/>
        <p:txBody>
          <a:bodyPr/>
          <a:lstStyle/>
          <a:p>
            <a:pPr>
              <a:buFont typeface="Arial" charset="0"/>
              <a:buNone/>
            </a:pPr>
            <a:r>
              <a:rPr lang="en-US" dirty="0" smtClean="0"/>
              <a:t>	</a:t>
            </a:r>
            <a:r>
              <a:rPr lang="en-US" sz="2800" dirty="0" smtClean="0"/>
              <a:t>Service facilitation includes case management services that assist participants and families in gaining access to needed Waiver and other Medicaid State Plan services, as well as medical, social, educational and other services, regardless of the funding source for the services.</a:t>
            </a:r>
          </a:p>
          <a:p>
            <a:pPr>
              <a:buFont typeface="Arial" charset="0"/>
              <a:buNone/>
            </a:pPr>
            <a:endParaRPr lang="en-US" sz="2400" dirty="0" smtClean="0"/>
          </a:p>
          <a:p>
            <a:pPr>
              <a:buFont typeface="Arial" charset="0"/>
              <a:buNone/>
            </a:pPr>
            <a:r>
              <a:rPr lang="en-US" sz="2800" dirty="0" smtClean="0"/>
              <a:t>	Service Facilitators are responsible for day-to-day oversight and administration of the service plan and for ensuring participant health, safety and welfare.</a:t>
            </a:r>
          </a:p>
          <a:p>
            <a:endParaRPr lang="en-US" dirty="0" smtClean="0"/>
          </a:p>
        </p:txBody>
      </p:sp>
      <p:pic>
        <p:nvPicPr>
          <p:cNvPr id="49155" name="Picture 3" descr="C:\Documents and Settings\LLew\Local Settings\Temporary Internet Files\Content.IE5\GLH5CYVK\MC900230931[1].wmf"/>
          <p:cNvPicPr>
            <a:picLocks noChangeAspect="1" noChangeArrowheads="1"/>
          </p:cNvPicPr>
          <p:nvPr/>
        </p:nvPicPr>
        <p:blipFill>
          <a:blip r:embed="rId2" cstate="print"/>
          <a:srcRect/>
          <a:stretch>
            <a:fillRect/>
          </a:stretch>
        </p:blipFill>
        <p:spPr bwMode="auto">
          <a:xfrm>
            <a:off x="7848600" y="915988"/>
            <a:ext cx="1295400" cy="1733550"/>
          </a:xfrm>
          <a:prstGeom prst="rect">
            <a:avLst/>
          </a:prstGeom>
          <a:noFill/>
          <a:ln w="9525">
            <a:noFill/>
            <a:miter lim="800000"/>
            <a:headEnd/>
            <a:tailEnd/>
          </a:ln>
        </p:spPr>
      </p:pic>
      <p:pic>
        <p:nvPicPr>
          <p:cNvPr id="49156" name="Picture 4" descr="C:\Documents and Settings\LLew\Local Settings\Temporary Internet Files\Content.IE5\GLH5CYVK\MC900056602[1].wmf"/>
          <p:cNvPicPr>
            <a:picLocks noChangeAspect="1" noChangeArrowheads="1"/>
          </p:cNvPicPr>
          <p:nvPr/>
        </p:nvPicPr>
        <p:blipFill>
          <a:blip r:embed="rId3" cstate="print"/>
          <a:srcRect/>
          <a:stretch>
            <a:fillRect/>
          </a:stretch>
        </p:blipFill>
        <p:spPr bwMode="auto">
          <a:xfrm>
            <a:off x="0" y="5948363"/>
            <a:ext cx="1050925" cy="909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normAutofit/>
          </a:bodyPr>
          <a:lstStyle/>
          <a:p>
            <a:r>
              <a:rPr lang="en-US" smtClean="0"/>
              <a:t>How do I find a Service Facilitator?</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smtClean="0"/>
              <a:t>THE PROCESS</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rtlCol="0">
            <a:normAutofit/>
          </a:bodyPr>
          <a:lstStyle/>
          <a:p>
            <a:pPr fontAlgn="auto">
              <a:spcAft>
                <a:spcPts val="0"/>
              </a:spcAft>
              <a:defRPr/>
            </a:pPr>
            <a:r>
              <a:rPr lang="en-US" b="1" dirty="0" smtClean="0">
                <a:solidFill>
                  <a:schemeClr val="bg1"/>
                </a:solidFill>
              </a:rPr>
              <a:t>Identify Needs</a:t>
            </a:r>
            <a:endParaRPr lang="en-US" b="1" dirty="0">
              <a:solidFill>
                <a:schemeClr val="bg1"/>
              </a:solidFill>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371600" y="6172200"/>
            <a:ext cx="6324600" cy="523875"/>
          </a:xfrm>
          <a:prstGeom prst="rect">
            <a:avLst/>
          </a:prstGeom>
          <a:noFill/>
          <a:ln w="38100">
            <a:solidFill>
              <a:srgbClr val="0070C0"/>
            </a:solidFill>
          </a:ln>
        </p:spPr>
        <p:txBody>
          <a:bodyPr>
            <a:spAutoFit/>
          </a:bodyPr>
          <a:lstStyle/>
          <a:p>
            <a:pPr algn="ctr" fontAlgn="auto">
              <a:spcBef>
                <a:spcPts val="0"/>
              </a:spcBef>
              <a:spcAft>
                <a:spcPts val="0"/>
              </a:spcAft>
              <a:defRPr/>
            </a:pPr>
            <a:r>
              <a:rPr lang="en-US" sz="2800" dirty="0">
                <a:effectLst>
                  <a:outerShdw blurRad="38100" dist="38100" dir="2700000" algn="tl">
                    <a:srgbClr val="000000">
                      <a:alpha val="43137"/>
                    </a:srgbClr>
                  </a:outerShdw>
                </a:effectLst>
                <a:latin typeface="+mn-lt"/>
              </a:rPr>
              <a:t>WRITE A SERVICE PLAN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solidFill>
            <a:schemeClr val="accent2"/>
          </a:solidFill>
          <a:ln w="19050">
            <a:solidFill>
              <a:schemeClr val="tx1"/>
            </a:solidFill>
          </a:ln>
        </p:spPr>
        <p:txBody>
          <a:bodyPr/>
          <a:lstStyle/>
          <a:p>
            <a:r>
              <a:rPr lang="en-US" smtClean="0"/>
              <a:t>What’s a Service Plan?</a:t>
            </a:r>
          </a:p>
        </p:txBody>
      </p:sp>
      <p:sp>
        <p:nvSpPr>
          <p:cNvPr id="3" name="Content Placeholder 2"/>
          <p:cNvSpPr>
            <a:spLocks noGrp="1"/>
          </p:cNvSpPr>
          <p:nvPr>
            <p:ph idx="1"/>
          </p:nvPr>
        </p:nvSpPr>
        <p:spPr/>
        <p:txBody>
          <a:bodyPr rtlCol="0">
            <a:normAutofit fontScale="70000" lnSpcReduction="20000"/>
          </a:bodyPr>
          <a:lstStyle/>
          <a:p>
            <a:pPr fontAlgn="auto">
              <a:spcAft>
                <a:spcPts val="0"/>
              </a:spcAft>
              <a:buFont typeface="Arial" pitchFamily="34" charset="0"/>
              <a:buNone/>
              <a:defRPr/>
            </a:pPr>
            <a:r>
              <a:rPr lang="en-US" dirty="0" smtClean="0"/>
              <a:t>	A written plan to identify the supports and services the individual</a:t>
            </a:r>
          </a:p>
          <a:p>
            <a:pPr fontAlgn="auto">
              <a:spcAft>
                <a:spcPts val="0"/>
              </a:spcAft>
              <a:buFont typeface="Arial" pitchFamily="34" charset="0"/>
              <a:buNone/>
              <a:defRPr/>
            </a:pPr>
            <a:r>
              <a:rPr lang="en-US" dirty="0" smtClean="0"/>
              <a:t>	needs and wants</a:t>
            </a:r>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dirty="0" smtClean="0"/>
              <a:t>	Goals are written to assist the individual to live successfully in the</a:t>
            </a:r>
          </a:p>
          <a:p>
            <a:pPr fontAlgn="auto">
              <a:spcAft>
                <a:spcPts val="0"/>
              </a:spcAft>
              <a:buFont typeface="Arial" pitchFamily="34" charset="0"/>
              <a:buNone/>
              <a:defRPr/>
            </a:pPr>
            <a:r>
              <a:rPr lang="en-US" dirty="0" smtClean="0"/>
              <a:t>	community</a:t>
            </a:r>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dirty="0" smtClean="0"/>
              <a:t> 	Ensure providers understand and fulfill their roles and responsibilities </a:t>
            </a:r>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dirty="0" smtClean="0"/>
              <a:t> 	Ensure funds are used in the best interest of the individual.</a:t>
            </a:r>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dirty="0" smtClean="0"/>
              <a:t>    The process must be as simple as possible so that all participants can</a:t>
            </a:r>
          </a:p>
          <a:p>
            <a:pPr fontAlgn="auto">
              <a:spcAft>
                <a:spcPts val="0"/>
              </a:spcAft>
              <a:buFont typeface="Arial" pitchFamily="34" charset="0"/>
              <a:buNone/>
              <a:defRPr/>
            </a:pPr>
            <a:r>
              <a:rPr lang="en-US" dirty="0" smtClean="0"/>
              <a:t>    understand their roles</a:t>
            </a:r>
          </a:p>
          <a:p>
            <a:pPr fontAlgn="auto">
              <a:spcAft>
                <a:spcPts val="0"/>
              </a:spcAft>
              <a:buFont typeface="Arial" pitchFamily="34" charset="0"/>
              <a:buNone/>
              <a:defRPr/>
            </a:pPr>
            <a:endParaRPr lang="en-US" dirty="0" smtClean="0"/>
          </a:p>
        </p:txBody>
      </p:sp>
      <p:sp>
        <p:nvSpPr>
          <p:cNvPr id="4" name="Right Arrow 3"/>
          <p:cNvSpPr/>
          <p:nvPr/>
        </p:nvSpPr>
        <p:spPr>
          <a:xfrm>
            <a:off x="228600" y="16764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ight Arrow 4"/>
          <p:cNvSpPr/>
          <p:nvPr/>
        </p:nvSpPr>
        <p:spPr>
          <a:xfrm>
            <a:off x="228600" y="25908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ight Arrow 6"/>
          <p:cNvSpPr/>
          <p:nvPr/>
        </p:nvSpPr>
        <p:spPr>
          <a:xfrm>
            <a:off x="228600" y="3505200"/>
            <a:ext cx="533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ight Arrow 8"/>
          <p:cNvSpPr/>
          <p:nvPr/>
        </p:nvSpPr>
        <p:spPr>
          <a:xfrm>
            <a:off x="228600" y="4419600"/>
            <a:ext cx="533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5-Point Star 9"/>
          <p:cNvSpPr/>
          <p:nvPr/>
        </p:nvSpPr>
        <p:spPr>
          <a:xfrm>
            <a:off x="152400" y="5257800"/>
            <a:ext cx="381000" cy="3810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990600" y="228600"/>
            <a:ext cx="8886825" cy="838200"/>
          </a:xfrm>
        </p:spPr>
        <p:txBody>
          <a:bodyPr>
            <a:normAutofit/>
          </a:bodyPr>
          <a:lstStyle/>
          <a:p>
            <a:pPr eaLnBrk="1" hangingPunct="1">
              <a:defRPr/>
            </a:pPr>
            <a:r>
              <a:rPr lang="en-US" sz="4400" dirty="0" smtClean="0"/>
              <a:t> </a:t>
            </a:r>
            <a:r>
              <a:rPr lang="en-US" sz="4000" dirty="0" smtClean="0">
                <a:solidFill>
                  <a:schemeClr val="bg1"/>
                </a:solidFill>
              </a:rPr>
              <a:t>Clearbrook Today</a:t>
            </a:r>
          </a:p>
        </p:txBody>
      </p:sp>
      <p:sp>
        <p:nvSpPr>
          <p:cNvPr id="178179" name="Rectangle 3"/>
          <p:cNvSpPr>
            <a:spLocks noGrp="1" noChangeArrowheads="1"/>
          </p:cNvSpPr>
          <p:nvPr>
            <p:ph idx="1"/>
          </p:nvPr>
        </p:nvSpPr>
        <p:spPr>
          <a:xfrm>
            <a:off x="152400" y="1371600"/>
            <a:ext cx="9144000" cy="5029200"/>
          </a:xfrm>
        </p:spPr>
        <p:txBody>
          <a:bodyPr>
            <a:normAutofit/>
          </a:bodyPr>
          <a:lstStyle/>
          <a:p>
            <a:pPr marL="974725" indent="0" eaLnBrk="1" hangingPunct="1">
              <a:buFont typeface="Wingdings" pitchFamily="2" charset="2"/>
              <a:buNone/>
              <a:defRPr/>
            </a:pPr>
            <a:r>
              <a:rPr lang="en-US" sz="2800" dirty="0" smtClean="0"/>
              <a:t>We serve individuals throughout their lifespan. </a:t>
            </a:r>
          </a:p>
          <a:p>
            <a:pPr marL="974725" indent="0" eaLnBrk="1" hangingPunct="1">
              <a:buFont typeface="Wingdings" pitchFamily="2" charset="2"/>
              <a:buChar char="Ø"/>
              <a:defRPr/>
            </a:pPr>
            <a:endParaRPr lang="en-US" sz="2400" b="1" i="1" dirty="0" smtClean="0"/>
          </a:p>
          <a:p>
            <a:pPr eaLnBrk="1" hangingPunct="1">
              <a:buFont typeface="Wingdings" pitchFamily="2" charset="2"/>
              <a:buChar char="§"/>
              <a:defRPr/>
            </a:pPr>
            <a:endParaRPr lang="en-US" sz="2400" b="1" dirty="0" smtClean="0"/>
          </a:p>
        </p:txBody>
      </p:sp>
      <p:graphicFrame>
        <p:nvGraphicFramePr>
          <p:cNvPr id="4" name="Diagram 3"/>
          <p:cNvGraphicFramePr/>
          <p:nvPr>
            <p:extLst>
              <p:ext uri="{D42A27DB-BD31-4B8C-83A1-F6EECF244321}">
                <p14:modId xmlns:p14="http://schemas.microsoft.com/office/powerpoint/2010/main" xmlns="" val="295059745"/>
              </p:ext>
            </p:extLst>
          </p:nvPr>
        </p:nvGraphicFramePr>
        <p:xfrm>
          <a:off x="0" y="2133600"/>
          <a:ext cx="8915400" cy="383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a:xfrm>
            <a:off x="4343400" y="3276600"/>
            <a:ext cx="381000" cy="358891"/>
          </a:xfrm>
          <a:prstGeom prst="ellipse">
            <a:avLst/>
          </a:pr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cxnSp>
        <p:nvCxnSpPr>
          <p:cNvPr id="16" name="Straight Arrow Connector 15"/>
          <p:cNvCxnSpPr/>
          <p:nvPr/>
        </p:nvCxnSpPr>
        <p:spPr>
          <a:xfrm flipV="1">
            <a:off x="533400" y="2514600"/>
            <a:ext cx="3886200" cy="2590800"/>
          </a:xfrm>
          <a:prstGeom prst="straightConnector1">
            <a:avLst/>
          </a:prstGeom>
          <a:ln w="5080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114800" y="3810000"/>
            <a:ext cx="3886200" cy="2590800"/>
          </a:xfrm>
          <a:prstGeom prst="straightConnector1">
            <a:avLst/>
          </a:prstGeom>
          <a:ln w="5080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19586269">
            <a:off x="-401745" y="3087792"/>
            <a:ext cx="6044331" cy="369332"/>
          </a:xfrm>
          <a:prstGeom prst="rect">
            <a:avLst/>
          </a:prstGeom>
          <a:noFill/>
        </p:spPr>
        <p:txBody>
          <a:bodyPr wrap="square" rtlCol="0">
            <a:spAutoFit/>
          </a:bodyPr>
          <a:lstStyle/>
          <a:p>
            <a:r>
              <a:rPr lang="en-US" sz="1800" dirty="0" smtClean="0"/>
              <a:t>Home-Based Services</a:t>
            </a:r>
            <a:endParaRPr lang="en-US" sz="1800" dirty="0"/>
          </a:p>
        </p:txBody>
      </p:sp>
      <p:sp>
        <p:nvSpPr>
          <p:cNvPr id="21" name="TextBox 20"/>
          <p:cNvSpPr txBox="1"/>
          <p:nvPr/>
        </p:nvSpPr>
        <p:spPr>
          <a:xfrm rot="19586269">
            <a:off x="5254574" y="4990744"/>
            <a:ext cx="2177591" cy="369332"/>
          </a:xfrm>
          <a:prstGeom prst="rect">
            <a:avLst/>
          </a:prstGeom>
          <a:noFill/>
        </p:spPr>
        <p:txBody>
          <a:bodyPr wrap="square" rtlCol="0">
            <a:spAutoFit/>
          </a:bodyPr>
          <a:lstStyle/>
          <a:p>
            <a:r>
              <a:rPr lang="en-US" sz="1800" dirty="0" smtClean="0"/>
              <a:t>Clinical Services</a:t>
            </a:r>
            <a:endParaRPr lang="en-US" sz="18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417638"/>
          </a:xfrm>
          <a:solidFill>
            <a:schemeClr val="bg2"/>
          </a:solidFill>
          <a:ln>
            <a:solidFill>
              <a:schemeClr val="tx1"/>
            </a:solidFill>
          </a:ln>
        </p:spPr>
        <p:txBody>
          <a:bodyPr rtlCol="0">
            <a:normAutofit fontScale="90000"/>
          </a:bodyPr>
          <a:lstStyle/>
          <a:p>
            <a:pPr fontAlgn="auto">
              <a:spcAft>
                <a:spcPts val="0"/>
              </a:spcAft>
              <a:defRPr/>
            </a:pPr>
            <a:r>
              <a:rPr lang="en-US" sz="2200" dirty="0" smtClean="0"/>
              <a:t/>
            </a:r>
            <a:br>
              <a:rPr lang="en-US" sz="2200" dirty="0" smtClean="0"/>
            </a:br>
            <a:r>
              <a:rPr lang="en-US" sz="2200" dirty="0" smtClean="0"/>
              <a:t/>
            </a:r>
            <a:br>
              <a:rPr lang="en-US" sz="2200" dirty="0" smtClean="0"/>
            </a:br>
            <a:r>
              <a:rPr lang="en-US" sz="2700" dirty="0" smtClean="0"/>
              <a:t>Service plans are completed within 30 days of service initiation and updated at least annually by the service planning team. They should also be reviewed and revised as needed by the </a:t>
            </a:r>
            <a:br>
              <a:rPr lang="en-US" sz="2700" dirty="0" smtClean="0"/>
            </a:br>
            <a:r>
              <a:rPr lang="en-US" sz="2700" dirty="0" smtClean="0"/>
              <a:t>Service Facilitator.</a:t>
            </a:r>
            <a:r>
              <a:rPr lang="en-US" dirty="0" smtClean="0"/>
              <a:t/>
            </a:r>
            <a:br>
              <a:rPr lang="en-US" dirty="0" smtClean="0"/>
            </a:br>
            <a:endParaRPr lang="en-US" dirty="0">
              <a:solidFill>
                <a:schemeClr val="tx2">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54479498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effectLst>
                  <a:outerShdw blurRad="38100" dist="38100" dir="2700000" algn="tl">
                    <a:srgbClr val="000000">
                      <a:alpha val="43137"/>
                    </a:srgbClr>
                  </a:outerShdw>
                </a:effectLst>
              </a:rPr>
              <a:t>SERVICE PLANS </a:t>
            </a:r>
            <a:r>
              <a:rPr lang="en-US" u="sng" dirty="0" smtClean="0">
                <a:effectLst>
                  <a:outerShdw blurRad="38100" dist="38100" dir="2700000" algn="tl">
                    <a:srgbClr val="000000">
                      <a:alpha val="43137"/>
                    </a:srgbClr>
                  </a:outerShdw>
                </a:effectLst>
              </a:rPr>
              <a:t>ARE</a:t>
            </a:r>
            <a:r>
              <a:rPr lang="en-US" dirty="0" smtClean="0">
                <a:effectLst>
                  <a:outerShdw blurRad="38100" dist="38100" dir="2700000" algn="tl">
                    <a:srgbClr val="000000">
                      <a:alpha val="43137"/>
                    </a:srgbClr>
                  </a:outerShdw>
                </a:effectLst>
              </a:rPr>
              <a:t> IMPORTANT</a:t>
            </a:r>
            <a:endParaRPr lang="en-US"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49362"/>
          </a:xfrm>
        </p:spPr>
        <p:txBody>
          <a:bodyPr rtlCol="0">
            <a:normAutofit fontScale="90000"/>
          </a:bodyPr>
          <a:lstStyle/>
          <a:p>
            <a:pPr fontAlgn="auto">
              <a:spcAft>
                <a:spcPts val="0"/>
              </a:spcAft>
              <a:defRPr/>
            </a:pPr>
            <a:r>
              <a:rPr lang="en-US" sz="6000" b="1" dirty="0" smtClean="0">
                <a:solidFill>
                  <a:schemeClr val="bg1">
                    <a:lumMod val="75000"/>
                  </a:schemeClr>
                </a:solidFill>
                <a:effectLst>
                  <a:outerShdw blurRad="38100" dist="38100" dir="2700000" algn="tl">
                    <a:srgbClr val="000000">
                      <a:alpha val="43137"/>
                    </a:srgbClr>
                  </a:outerShdw>
                </a:effectLst>
              </a:rPr>
              <a:t/>
            </a:r>
            <a:br>
              <a:rPr lang="en-US" sz="6000" b="1" dirty="0" smtClean="0">
                <a:solidFill>
                  <a:schemeClr val="bg1">
                    <a:lumMod val="75000"/>
                  </a:schemeClr>
                </a:solidFill>
                <a:effectLst>
                  <a:outerShdw blurRad="38100" dist="38100" dir="2700000" algn="tl">
                    <a:srgbClr val="000000">
                      <a:alpha val="43137"/>
                    </a:srgbClr>
                  </a:outerShdw>
                </a:effectLst>
              </a:rPr>
            </a:br>
            <a:r>
              <a:rPr lang="en-US" sz="6000" b="1" dirty="0" smtClean="0">
                <a:solidFill>
                  <a:schemeClr val="bg1">
                    <a:lumMod val="75000"/>
                  </a:schemeClr>
                </a:solidFill>
                <a:effectLst>
                  <a:outerShdw blurRad="38100" dist="38100" dir="2700000" algn="tl">
                    <a:srgbClr val="000000">
                      <a:alpha val="43137"/>
                    </a:srgbClr>
                  </a:outerShdw>
                </a:effectLst>
              </a:rPr>
              <a:t>BUDGETING</a:t>
            </a:r>
            <a:r>
              <a:rPr lang="en-US" sz="6600" dirty="0" smtClean="0"/>
              <a:t/>
            </a:r>
            <a:br>
              <a:rPr lang="en-US" sz="6600" dirty="0" smtClean="0"/>
            </a:br>
            <a:r>
              <a:rPr lang="en-US" sz="4000" b="1" dirty="0" smtClean="0">
                <a:solidFill>
                  <a:schemeClr val="tx1">
                    <a:lumMod val="50000"/>
                    <a:lumOff val="50000"/>
                  </a:schemeClr>
                </a:solidFill>
              </a:rPr>
              <a:t>How much funding is available?</a:t>
            </a:r>
            <a:r>
              <a:rPr lang="en-US" sz="6000" b="1" dirty="0" smtClean="0">
                <a:solidFill>
                  <a:srgbClr val="00B050"/>
                </a:solidFill>
              </a:rPr>
              <a:t/>
            </a:r>
            <a:br>
              <a:rPr lang="en-US" sz="6000" b="1" dirty="0" smtClean="0">
                <a:solidFill>
                  <a:srgbClr val="00B050"/>
                </a:solidFill>
              </a:rPr>
            </a:br>
            <a:endParaRPr lang="en-US" sz="6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498624989"/>
              </p:ext>
            </p:extLst>
          </p:nvPr>
        </p:nvGraphicFramePr>
        <p:xfrm>
          <a:off x="152400" y="1600200"/>
          <a:ext cx="88392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6323" name="Picture 2" descr="C:\Documents and Settings\LLew\Local Settings\Temporary Internet Files\Content.IE5\XZCYSBPJ\MC900196338[1].wmf"/>
          <p:cNvPicPr>
            <a:picLocks noChangeAspect="1" noChangeArrowheads="1"/>
          </p:cNvPicPr>
          <p:nvPr/>
        </p:nvPicPr>
        <p:blipFill>
          <a:blip r:embed="rId7" cstate="print"/>
          <a:srcRect/>
          <a:stretch>
            <a:fillRect/>
          </a:stretch>
        </p:blipFill>
        <p:spPr bwMode="auto">
          <a:xfrm>
            <a:off x="457200" y="304800"/>
            <a:ext cx="998538" cy="1041400"/>
          </a:xfrm>
          <a:prstGeom prst="rect">
            <a:avLst/>
          </a:prstGeom>
          <a:noFill/>
          <a:ln w="9525">
            <a:noFill/>
            <a:miter lim="800000"/>
            <a:headEnd/>
            <a:tailEnd/>
          </a:ln>
        </p:spPr>
      </p:pic>
      <p:grpSp>
        <p:nvGrpSpPr>
          <p:cNvPr id="56324" name="Group 7"/>
          <p:cNvGrpSpPr>
            <a:grpSpLocks/>
          </p:cNvGrpSpPr>
          <p:nvPr/>
        </p:nvGrpSpPr>
        <p:grpSpPr bwMode="auto">
          <a:xfrm>
            <a:off x="228600" y="5181600"/>
            <a:ext cx="2817905" cy="1594403"/>
            <a:chOff x="-550354" y="2029520"/>
            <a:chExt cx="3392053" cy="1838290"/>
          </a:xfrm>
        </p:grpSpPr>
        <p:sp>
          <p:nvSpPr>
            <p:cNvPr id="9" name="Rounded Rectangle 8"/>
            <p:cNvSpPr/>
            <p:nvPr/>
          </p:nvSpPr>
          <p:spPr>
            <a:xfrm>
              <a:off x="-550354" y="2029520"/>
              <a:ext cx="2935224" cy="1757118"/>
            </a:xfrm>
            <a:prstGeom prst="roundRect">
              <a:avLst/>
            </a:prstGeom>
            <a:solidFill>
              <a:schemeClr val="accent3">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93524" y="2124061"/>
              <a:ext cx="2748175" cy="1743749"/>
            </a:xfrm>
            <a:prstGeom prst="rect">
              <a:avLst/>
            </a:prstGeom>
          </p:spPr>
          <p:style>
            <a:lnRef idx="0">
              <a:scrgbClr r="0" g="0" b="0"/>
            </a:lnRef>
            <a:fillRef idx="0">
              <a:scrgbClr r="0" g="0" b="0"/>
            </a:fillRef>
            <a:effectRef idx="0">
              <a:scrgbClr r="0" g="0" b="0"/>
            </a:effectRef>
            <a:fontRef idx="minor">
              <a:schemeClr val="lt1"/>
            </a:fontRef>
          </p:style>
          <p:txBody>
            <a:bodyPr lIns="171450" tIns="85725" rIns="171450" bIns="85725" spcCol="1270" anchor="ctr"/>
            <a:lstStyle/>
            <a:p>
              <a:pPr defTabSz="2000250" fontAlgn="auto">
                <a:lnSpc>
                  <a:spcPct val="90000"/>
                </a:lnSpc>
                <a:spcAft>
                  <a:spcPct val="35000"/>
                </a:spcAft>
                <a:defRPr/>
              </a:pPr>
              <a:r>
                <a:rPr lang="en-US" sz="4500" dirty="0"/>
                <a:t>Adult</a:t>
              </a:r>
            </a:p>
            <a:p>
              <a:pPr defTabSz="2000250" fontAlgn="auto">
                <a:lnSpc>
                  <a:spcPct val="90000"/>
                </a:lnSpc>
                <a:spcAft>
                  <a:spcPct val="35000"/>
                </a:spcAft>
                <a:defRPr/>
              </a:pPr>
              <a:r>
                <a:rPr lang="en-US" dirty="0"/>
                <a:t>18 and older</a:t>
              </a:r>
            </a:p>
          </p:txBody>
        </p:sp>
      </p:grpSp>
      <p:grpSp>
        <p:nvGrpSpPr>
          <p:cNvPr id="56325" name="Group 10"/>
          <p:cNvGrpSpPr>
            <a:grpSpLocks/>
          </p:cNvGrpSpPr>
          <p:nvPr/>
        </p:nvGrpSpPr>
        <p:grpSpPr bwMode="auto">
          <a:xfrm>
            <a:off x="2667000" y="2862262"/>
            <a:ext cx="5734050" cy="3995738"/>
            <a:chOff x="2578608" y="1756333"/>
            <a:chExt cx="5733288" cy="3995663"/>
          </a:xfrm>
        </p:grpSpPr>
        <p:sp>
          <p:nvSpPr>
            <p:cNvPr id="12" name="Round Same Side Corner Rectangle 11"/>
            <p:cNvSpPr/>
            <p:nvPr/>
          </p:nvSpPr>
          <p:spPr>
            <a:xfrm rot="5400000">
              <a:off x="5220559" y="2660660"/>
              <a:ext cx="1598583" cy="4584091"/>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Round Same Side Corner Rectangle 4"/>
            <p:cNvSpPr/>
            <p:nvPr/>
          </p:nvSpPr>
          <p:spPr>
            <a:xfrm>
              <a:off x="2578608" y="1756333"/>
              <a:ext cx="4506314" cy="14414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47650" tIns="123825" rIns="247650" bIns="123825" spcCol="1270" anchor="ctr"/>
            <a:lstStyle/>
            <a:p>
              <a:pPr marL="228600" lvl="1" indent="-228600" defTabSz="889000" fontAlgn="auto">
                <a:lnSpc>
                  <a:spcPct val="90000"/>
                </a:lnSpc>
                <a:spcAft>
                  <a:spcPct val="15000"/>
                </a:spcAft>
                <a:buFontTx/>
                <a:buChar char="••"/>
                <a:defRPr/>
              </a:pPr>
              <a:endParaRPr lang="en-US" sz="2000" dirty="0"/>
            </a:p>
          </p:txBody>
        </p:sp>
      </p:grpSp>
      <p:sp>
        <p:nvSpPr>
          <p:cNvPr id="56326" name="Rectangle 15"/>
          <p:cNvSpPr>
            <a:spLocks noChangeArrowheads="1"/>
          </p:cNvSpPr>
          <p:nvPr/>
        </p:nvSpPr>
        <p:spPr bwMode="auto">
          <a:xfrm>
            <a:off x="2819400" y="5029200"/>
            <a:ext cx="6019800" cy="163121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buFont typeface="Arial" pitchFamily="34" charset="0"/>
              <a:buChar char="•"/>
            </a:pPr>
            <a:r>
              <a:rPr lang="en-US" sz="2000" dirty="0">
                <a:latin typeface="Calibri" pitchFamily="34" charset="0"/>
              </a:rPr>
              <a:t>The amount is equal to three times whatever SSI is that year.</a:t>
            </a:r>
          </a:p>
          <a:p>
            <a:pPr>
              <a:buFont typeface="Arial" pitchFamily="34" charset="0"/>
              <a:buChar char="•"/>
            </a:pPr>
            <a:r>
              <a:rPr lang="en-US" sz="2000" dirty="0">
                <a:latin typeface="Calibri" pitchFamily="34" charset="0"/>
              </a:rPr>
              <a:t>Currently SSI is </a:t>
            </a:r>
            <a:r>
              <a:rPr lang="en-US" sz="2000" dirty="0" smtClean="0">
                <a:latin typeface="Calibri" pitchFamily="34" charset="0"/>
              </a:rPr>
              <a:t>$721/</a:t>
            </a:r>
            <a:r>
              <a:rPr lang="en-US" sz="2000" b="1" dirty="0" smtClean="0">
                <a:effectLst>
                  <a:outerShdw blurRad="38100" dist="38100" dir="2700000" algn="tl">
                    <a:srgbClr val="000000">
                      <a:alpha val="43137"/>
                    </a:srgbClr>
                  </a:outerShdw>
                </a:effectLst>
                <a:latin typeface="Calibri" pitchFamily="34" charset="0"/>
              </a:rPr>
              <a:t>2015= $733</a:t>
            </a:r>
            <a:endParaRPr lang="en-US" sz="2000" dirty="0">
              <a:latin typeface="Calibri" pitchFamily="34" charset="0"/>
            </a:endParaRPr>
          </a:p>
          <a:p>
            <a:pPr>
              <a:buFont typeface="Arial" pitchFamily="34" charset="0"/>
              <a:buChar char="•"/>
            </a:pPr>
            <a:r>
              <a:rPr lang="en-US" sz="2000" dirty="0">
                <a:latin typeface="Calibri" pitchFamily="34" charset="0"/>
              </a:rPr>
              <a:t>Adult monthly allocation of HB funds </a:t>
            </a:r>
            <a:r>
              <a:rPr lang="en-US" sz="2000" dirty="0" smtClean="0">
                <a:latin typeface="Calibri" pitchFamily="34" charset="0"/>
              </a:rPr>
              <a:t>is</a:t>
            </a:r>
          </a:p>
          <a:p>
            <a:pPr>
              <a:buFont typeface="Arial" pitchFamily="34" charset="0"/>
              <a:buChar char="•"/>
            </a:pPr>
            <a:r>
              <a:rPr lang="en-US" sz="2000" smtClean="0">
                <a:latin typeface="Calibri" pitchFamily="34" charset="0"/>
              </a:rPr>
              <a:t>$2,163/</a:t>
            </a:r>
            <a:r>
              <a:rPr lang="en-US" sz="2000" b="1" smtClean="0">
                <a:effectLst>
                  <a:outerShdw blurRad="38100" dist="38100" dir="2700000" algn="tl">
                    <a:srgbClr val="000000">
                      <a:alpha val="43137"/>
                    </a:srgbClr>
                  </a:outerShdw>
                </a:effectLst>
                <a:latin typeface="Calibri" pitchFamily="34" charset="0"/>
              </a:rPr>
              <a:t>2015=$2199 ($36 </a:t>
            </a:r>
            <a:r>
              <a:rPr lang="en-US" sz="2000" b="1" dirty="0" smtClean="0">
                <a:effectLst>
                  <a:outerShdw blurRad="38100" dist="38100" dir="2700000" algn="tl">
                    <a:srgbClr val="000000">
                      <a:alpha val="43137"/>
                    </a:srgbClr>
                  </a:outerShdw>
                </a:effectLst>
                <a:latin typeface="Calibri" pitchFamily="34" charset="0"/>
              </a:rPr>
              <a:t>increase)</a:t>
            </a:r>
            <a:endParaRPr lang="en-US" sz="2000" dirty="0">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effectLst>
                  <a:outerShdw blurRad="38100" dist="38100" dir="2700000" algn="tl">
                    <a:srgbClr val="000000">
                      <a:alpha val="43137"/>
                    </a:srgbClr>
                  </a:outerShdw>
                </a:effectLst>
              </a:rPr>
              <a:t>DDD Waiver Manual</a:t>
            </a:r>
            <a:r>
              <a:rPr lang="en-US" dirty="0" smtClean="0"/>
              <a:t/>
            </a:r>
            <a:br>
              <a:rPr lang="en-US" dirty="0" smtClean="0"/>
            </a:br>
            <a:r>
              <a:rPr lang="en-US" sz="2000" dirty="0" smtClean="0">
                <a:hlinkClick r:id="rId2"/>
              </a:rPr>
              <a:t>https://www.dhs.state.il.us/page.aspx?item=45227</a:t>
            </a:r>
            <a:r>
              <a:rPr lang="en-US" sz="2000" dirty="0" smtClean="0"/>
              <a:t/>
            </a:r>
            <a:br>
              <a:rPr lang="en-US" sz="2000" dirty="0" smtClean="0"/>
            </a:br>
            <a:endParaRPr lang="en-US" sz="2000" dirty="0"/>
          </a:p>
        </p:txBody>
      </p:sp>
      <p:sp>
        <p:nvSpPr>
          <p:cNvPr id="3" name="Rectangle 2"/>
          <p:cNvSpPr/>
          <p:nvPr/>
        </p:nvSpPr>
        <p:spPr>
          <a:xfrm>
            <a:off x="304800" y="1225689"/>
            <a:ext cx="8534400" cy="5262979"/>
          </a:xfrm>
          <a:prstGeom prst="rect">
            <a:avLst/>
          </a:prstGeom>
        </p:spPr>
        <p:txBody>
          <a:bodyPr wrap="square">
            <a:spAutoFit/>
          </a:bodyPr>
          <a:lstStyle/>
          <a:p>
            <a:pPr>
              <a:buFont typeface="Arial" pitchFamily="34" charset="0"/>
              <a:buChar char="•"/>
            </a:pPr>
            <a:r>
              <a:rPr lang="en-US" sz="2400" dirty="0" smtClean="0"/>
              <a:t>Introduction</a:t>
            </a:r>
          </a:p>
          <a:p>
            <a:pPr>
              <a:buFont typeface="Arial" pitchFamily="34" charset="0"/>
              <a:buChar char="•"/>
            </a:pPr>
            <a:r>
              <a:rPr lang="en-US" sz="2400" dirty="0" smtClean="0"/>
              <a:t>Participant Eligibility and Waiver Program Enrollment</a:t>
            </a:r>
          </a:p>
          <a:p>
            <a:pPr>
              <a:buFont typeface="Arial" pitchFamily="34" charset="0"/>
              <a:buChar char="•"/>
            </a:pPr>
            <a:r>
              <a:rPr lang="en-US" sz="2400" dirty="0" smtClean="0"/>
              <a:t>Waiver Services</a:t>
            </a:r>
          </a:p>
          <a:p>
            <a:pPr>
              <a:buFont typeface="Arial" pitchFamily="34" charset="0"/>
              <a:buChar char="•"/>
            </a:pPr>
            <a:r>
              <a:rPr lang="en-US" sz="2400" dirty="0" smtClean="0"/>
              <a:t>Table - Available Services by Waiver Program </a:t>
            </a:r>
          </a:p>
          <a:p>
            <a:pPr>
              <a:buFont typeface="Arial" pitchFamily="34" charset="0"/>
              <a:buChar char="•"/>
            </a:pPr>
            <a:r>
              <a:rPr lang="en-US" sz="2400" dirty="0" smtClean="0"/>
              <a:t>Individual Service Plan</a:t>
            </a:r>
          </a:p>
          <a:p>
            <a:pPr>
              <a:buFont typeface="Arial" pitchFamily="34" charset="0"/>
              <a:buChar char="•"/>
            </a:pPr>
            <a:r>
              <a:rPr lang="en-US" sz="2400" dirty="0" smtClean="0"/>
              <a:t>Self-Directed Services and Individual Budgeting</a:t>
            </a:r>
          </a:p>
          <a:p>
            <a:pPr>
              <a:buFont typeface="Arial" pitchFamily="34" charset="0"/>
              <a:buChar char="•"/>
            </a:pPr>
            <a:r>
              <a:rPr lang="en-US" sz="2400" dirty="0" smtClean="0"/>
              <a:t>Provider Requirements</a:t>
            </a:r>
          </a:p>
          <a:p>
            <a:pPr>
              <a:buFont typeface="Arial" pitchFamily="34" charset="0"/>
              <a:buChar char="•"/>
            </a:pPr>
            <a:r>
              <a:rPr lang="en-US" sz="2400" dirty="0" smtClean="0"/>
              <a:t>Provider Enrollments and Qualifications</a:t>
            </a:r>
          </a:p>
          <a:p>
            <a:pPr>
              <a:buFont typeface="Arial" pitchFamily="34" charset="0"/>
              <a:buChar char="•"/>
            </a:pPr>
            <a:r>
              <a:rPr lang="en-US" sz="2400" dirty="0" smtClean="0"/>
              <a:t>Summary of Specific Provider Qualifications and Credentials</a:t>
            </a:r>
          </a:p>
          <a:p>
            <a:pPr>
              <a:buFont typeface="Arial" pitchFamily="34" charset="0"/>
              <a:buChar char="•"/>
            </a:pPr>
            <a:r>
              <a:rPr lang="en-US" sz="2400" dirty="0" smtClean="0"/>
              <a:t>Service Authorization and Prior Approval</a:t>
            </a:r>
          </a:p>
          <a:p>
            <a:pPr>
              <a:buFont typeface="Arial" pitchFamily="34" charset="0"/>
              <a:buChar char="•"/>
            </a:pPr>
            <a:r>
              <a:rPr lang="en-US" sz="2400" dirty="0" smtClean="0"/>
              <a:t>Waiver Service Rates</a:t>
            </a:r>
          </a:p>
          <a:p>
            <a:pPr>
              <a:buFont typeface="Arial" pitchFamily="34" charset="0"/>
              <a:buChar char="•"/>
            </a:pPr>
            <a:r>
              <a:rPr lang="en-US" sz="2400" dirty="0" smtClean="0"/>
              <a:t>Waiver Service Billing Guidance</a:t>
            </a:r>
          </a:p>
          <a:p>
            <a:pPr>
              <a:buFont typeface="Arial" pitchFamily="34" charset="0"/>
              <a:buChar char="•"/>
            </a:pPr>
            <a:r>
              <a:rPr lang="en-US" sz="2400" dirty="0" smtClean="0"/>
              <a:t>Billing Guidance by Service Type </a:t>
            </a:r>
          </a:p>
          <a:p>
            <a:pPr>
              <a:buFont typeface="Arial" pitchFamily="34" charset="0"/>
              <a:buChar char="•"/>
            </a:pPr>
            <a:r>
              <a:rPr lang="en-US" sz="2400" dirty="0" smtClean="0"/>
              <a:t>Appendices (Forms and Instructions)</a:t>
            </a:r>
            <a:endParaRPr lang="en-U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95400" y="0"/>
            <a:ext cx="7848600" cy="533400"/>
          </a:xfrm>
        </p:spPr>
        <p:txBody>
          <a:bodyPr rtlCol="0">
            <a:normAutofit fontScale="90000"/>
          </a:bodyPr>
          <a:lstStyle/>
          <a:p>
            <a:pPr algn="ctr" fontAlgn="auto">
              <a:spcAft>
                <a:spcPts val="0"/>
              </a:spcAft>
              <a:defRPr/>
            </a:pPr>
            <a:r>
              <a:rPr lang="en-US" dirty="0" smtClean="0"/>
              <a:t>What Service’s are Covered?</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3832598000"/>
              </p:ext>
            </p:extLst>
          </p:nvPr>
        </p:nvGraphicFramePr>
        <p:xfrm>
          <a:off x="1" y="685800"/>
          <a:ext cx="9067799" cy="5823889"/>
        </p:xfrm>
        <a:graphic>
          <a:graphicData uri="http://schemas.openxmlformats.org/drawingml/2006/table">
            <a:tbl>
              <a:tblPr/>
              <a:tblGrid>
                <a:gridCol w="5177843"/>
                <a:gridCol w="1228406"/>
                <a:gridCol w="2661550"/>
              </a:tblGrid>
              <a:tr h="149528">
                <a:tc>
                  <a:txBody>
                    <a:bodyPr/>
                    <a:lstStyle/>
                    <a:p>
                      <a:pPr algn="l" fontAlgn="t"/>
                      <a:r>
                        <a:rPr lang="en-US" sz="1000" b="1" i="0" u="none" strike="noStrike" dirty="0">
                          <a:solidFill>
                            <a:srgbClr val="333333"/>
                          </a:solidFill>
                          <a:latin typeface="Verdana"/>
                        </a:rPr>
                        <a:t>Service</a:t>
                      </a:r>
                    </a:p>
                  </a:txBody>
                  <a:tcPr marL="45950"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a:noFill/>
                    </a:lnB>
                  </a:tcPr>
                </a:tc>
                <a:tc>
                  <a:txBody>
                    <a:bodyPr/>
                    <a:lstStyle/>
                    <a:p>
                      <a:pPr algn="l" fontAlgn="t"/>
                      <a:r>
                        <a:rPr lang="en-US" sz="1000" b="1" i="0" u="none" strike="noStrike" dirty="0">
                          <a:solidFill>
                            <a:srgbClr val="333333"/>
                          </a:solidFill>
                          <a:latin typeface="Verdana"/>
                        </a:rPr>
                        <a:t>Adult Waiver</a:t>
                      </a:r>
                    </a:p>
                  </a:txBody>
                  <a:tcPr marL="45950"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a:noFill/>
                    </a:lnB>
                  </a:tcPr>
                </a:tc>
                <a:tc>
                  <a:txBody>
                    <a:bodyPr/>
                    <a:lstStyle/>
                    <a:p>
                      <a:pPr algn="l" fontAlgn="t"/>
                      <a:r>
                        <a:rPr lang="en-US" sz="1000" b="1" i="0" u="none" strike="noStrike" dirty="0" smtClean="0">
                          <a:solidFill>
                            <a:srgbClr val="333333"/>
                          </a:solidFill>
                          <a:latin typeface="Verdana"/>
                        </a:rPr>
                        <a:t>Children’s Support </a:t>
                      </a:r>
                    </a:p>
                  </a:txBody>
                  <a:tcPr marL="45950"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a:noFill/>
                    </a:lnB>
                  </a:tcPr>
                </a:tc>
              </a:tr>
              <a:tr h="142731">
                <a:tc>
                  <a:txBody>
                    <a:bodyPr/>
                    <a:lstStyle/>
                    <a:p>
                      <a:pPr algn="l" fontAlgn="t"/>
                      <a:r>
                        <a:rPr lang="en-US" sz="1000" b="1" i="0" u="none" strike="noStrike">
                          <a:solidFill>
                            <a:srgbClr val="333333"/>
                          </a:solidFill>
                          <a:latin typeface="Verdana"/>
                        </a:rPr>
                        <a:t> </a:t>
                      </a:r>
                    </a:p>
                  </a:txBody>
                  <a:tcPr marL="45950"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a:noFill/>
                    </a:lnT>
                    <a:lnB w="12700" cap="flat" cmpd="sng" algn="ctr">
                      <a:solidFill>
                        <a:srgbClr val="CCCCCC"/>
                      </a:solidFill>
                      <a:prstDash val="solid"/>
                      <a:round/>
                      <a:headEnd type="none" w="med" len="med"/>
                      <a:tailEnd type="none" w="med" len="med"/>
                    </a:lnB>
                  </a:tcPr>
                </a:tc>
                <a:tc>
                  <a:txBody>
                    <a:bodyPr/>
                    <a:lstStyle/>
                    <a:p>
                      <a:pPr algn="l" fontAlgn="t"/>
                      <a:r>
                        <a:rPr lang="en-US" sz="1000" b="1" i="0" u="none" strike="noStrike" dirty="0">
                          <a:solidFill>
                            <a:srgbClr val="333333"/>
                          </a:solidFill>
                          <a:latin typeface="Verdana"/>
                        </a:rPr>
                        <a:t>HBS</a:t>
                      </a:r>
                    </a:p>
                  </a:txBody>
                  <a:tcPr marL="45950" marR="5106" marT="5106" marB="0">
                    <a:lnL w="12700" cap="flat" cmpd="sng" algn="ctr">
                      <a:solidFill>
                        <a:srgbClr val="CCCCCC"/>
                      </a:solidFill>
                      <a:prstDash val="solid"/>
                      <a:round/>
                      <a:headEnd type="none" w="med" len="med"/>
                      <a:tailEnd type="none" w="med" len="med"/>
                    </a:lnL>
                    <a:lnR>
                      <a:noFill/>
                    </a:lnR>
                    <a:lnT>
                      <a:noFill/>
                    </a:lnT>
                    <a:lnB w="12700" cap="flat" cmpd="sng" algn="ctr">
                      <a:solidFill>
                        <a:srgbClr val="CCCCCC"/>
                      </a:solidFill>
                      <a:prstDash val="solid"/>
                      <a:round/>
                      <a:headEnd type="none" w="med" len="med"/>
                      <a:tailEnd type="none" w="med" len="med"/>
                    </a:lnB>
                  </a:tcPr>
                </a:tc>
                <a:tc>
                  <a:txBody>
                    <a:bodyPr/>
                    <a:lstStyle/>
                    <a:p>
                      <a:pPr algn="l" fontAlgn="t"/>
                      <a:r>
                        <a:rPr lang="en-US" sz="1000" b="1" i="0" u="none" strike="noStrike" dirty="0">
                          <a:solidFill>
                            <a:srgbClr val="333333"/>
                          </a:solidFill>
                          <a:latin typeface="Verdana"/>
                        </a:rPr>
                        <a:t> </a:t>
                      </a:r>
                      <a:r>
                        <a:rPr lang="en-US" sz="1000" b="1" i="0" u="none" strike="noStrike" dirty="0" smtClean="0">
                          <a:solidFill>
                            <a:srgbClr val="333333"/>
                          </a:solidFill>
                          <a:latin typeface="Verdana"/>
                        </a:rPr>
                        <a:t>         Waiver</a:t>
                      </a:r>
                      <a:endParaRPr lang="en-US" sz="1000" b="1" i="0" u="none" strike="noStrike" dirty="0">
                        <a:solidFill>
                          <a:srgbClr val="333333"/>
                        </a:solidFill>
                        <a:latin typeface="Verdana"/>
                      </a:endParaRPr>
                    </a:p>
                  </a:txBody>
                  <a:tcPr marL="45950" marR="5106" marT="5106" marB="0">
                    <a:lnL w="12700" cap="flat" cmpd="sng" algn="ctr">
                      <a:noFill/>
                      <a:prstDash val="solid"/>
                      <a:round/>
                      <a:headEnd type="none" w="med" len="med"/>
                      <a:tailEnd type="none" w="med" len="med"/>
                    </a:lnL>
                    <a:lnR w="12700" cap="flat" cmpd="sng" algn="ctr">
                      <a:solidFill>
                        <a:srgbClr val="CCCCCC"/>
                      </a:solidFill>
                      <a:prstDash val="solid"/>
                      <a:round/>
                      <a:headEnd type="none" w="med" len="med"/>
                      <a:tailEnd type="none" w="med" len="med"/>
                    </a:lnR>
                    <a:lnT>
                      <a:noFill/>
                    </a:lnT>
                    <a:lnB w="12700" cap="flat" cmpd="sng" algn="ctr">
                      <a:solidFill>
                        <a:srgbClr val="CCCCCC"/>
                      </a:solidFill>
                      <a:prstDash val="solid"/>
                      <a:round/>
                      <a:headEnd type="none" w="med" len="med"/>
                      <a:tailEnd type="none" w="med" len="med"/>
                    </a:lnB>
                  </a:tcPr>
                </a:tc>
              </a:tr>
              <a:tr h="156324">
                <a:tc>
                  <a:txBody>
                    <a:bodyPr/>
                    <a:lstStyle/>
                    <a:p>
                      <a:pPr algn="l" fontAlgn="t"/>
                      <a:r>
                        <a:rPr lang="en-US" sz="1000" b="1" i="0" u="none" strike="noStrike">
                          <a:solidFill>
                            <a:srgbClr val="333333"/>
                          </a:solidFill>
                          <a:latin typeface="Verdana"/>
                        </a:rPr>
                        <a:t>IND. SERVICE &amp; SUPPORT ADVOCACY</a:t>
                      </a:r>
                    </a:p>
                  </a:txBody>
                  <a:tcPr marL="45950"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a:solidFill>
                            <a:srgbClr val="333333"/>
                          </a:solidFill>
                          <a:latin typeface="Verdana"/>
                        </a:rPr>
                        <a:t>X</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a:solidFill>
                            <a:srgbClr val="333333"/>
                          </a:solidFill>
                          <a:latin typeface="Verdana"/>
                        </a:rPr>
                        <a:t>X</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69919">
                <a:tc gridSpan="3">
                  <a:txBody>
                    <a:bodyPr/>
                    <a:lstStyle/>
                    <a:p>
                      <a:pPr algn="l" fontAlgn="t"/>
                      <a:r>
                        <a:rPr lang="en-US" sz="1000" b="1" i="0" u="none" strike="noStrike" dirty="0">
                          <a:solidFill>
                            <a:srgbClr val="333333"/>
                          </a:solidFill>
                          <a:latin typeface="Verdana"/>
                        </a:rPr>
                        <a:t>DAY HABILITAITON &amp; OTHER DAY PROGRAM SERVICES</a:t>
                      </a:r>
                    </a:p>
                  </a:txBody>
                  <a:tcPr marL="45950"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r>
              <a:tr h="142731">
                <a:tc>
                  <a:txBody>
                    <a:bodyPr/>
                    <a:lstStyle/>
                    <a:p>
                      <a:pPr algn="l" fontAlgn="t"/>
                      <a:r>
                        <a:rPr lang="en-US" sz="1000" b="1" i="0" u="none" strike="noStrike">
                          <a:solidFill>
                            <a:srgbClr val="333333"/>
                          </a:solidFill>
                          <a:latin typeface="Verdana"/>
                        </a:rPr>
                        <a:t>Developmental Training (DT)</a:t>
                      </a:r>
                    </a:p>
                  </a:txBody>
                  <a:tcPr marL="45950"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a:solidFill>
                            <a:srgbClr val="333333"/>
                          </a:solidFill>
                          <a:latin typeface="Verdana"/>
                        </a:rPr>
                        <a:t>X</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dirty="0">
                          <a:solidFill>
                            <a:srgbClr val="333333"/>
                          </a:solidFill>
                          <a:latin typeface="Verdana"/>
                        </a:rPr>
                        <a:t> </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97105">
                <a:tc>
                  <a:txBody>
                    <a:bodyPr/>
                    <a:lstStyle/>
                    <a:p>
                      <a:pPr algn="l" fontAlgn="t"/>
                      <a:r>
                        <a:rPr lang="en-US" sz="1000" b="1" i="0" u="none" strike="noStrike">
                          <a:solidFill>
                            <a:srgbClr val="333333"/>
                          </a:solidFill>
                          <a:latin typeface="Verdana"/>
                        </a:rPr>
                        <a:t>Temporary Intensive Staffing *</a:t>
                      </a:r>
                    </a:p>
                  </a:txBody>
                  <a:tcPr marL="45950"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a:solidFill>
                            <a:srgbClr val="333333"/>
                          </a:solidFill>
                          <a:latin typeface="Verdana"/>
                        </a:rPr>
                        <a:t>In DT Only</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dirty="0">
                          <a:solidFill>
                            <a:srgbClr val="333333"/>
                          </a:solidFill>
                          <a:latin typeface="Verdana"/>
                        </a:rPr>
                        <a:t> </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42731">
                <a:tc>
                  <a:txBody>
                    <a:bodyPr/>
                    <a:lstStyle/>
                    <a:p>
                      <a:pPr algn="l" fontAlgn="t"/>
                      <a:r>
                        <a:rPr lang="en-US" sz="1000" b="1" i="0" u="none" strike="noStrike">
                          <a:solidFill>
                            <a:srgbClr val="333333"/>
                          </a:solidFill>
                          <a:latin typeface="Verdana"/>
                        </a:rPr>
                        <a:t>Supported Employment (SEP) *</a:t>
                      </a:r>
                    </a:p>
                  </a:txBody>
                  <a:tcPr marL="45950"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dirty="0">
                          <a:solidFill>
                            <a:srgbClr val="333333"/>
                          </a:solidFill>
                          <a:latin typeface="Verdana"/>
                        </a:rPr>
                        <a:t>X</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dirty="0">
                          <a:solidFill>
                            <a:srgbClr val="333333"/>
                          </a:solidFill>
                          <a:latin typeface="Verdana"/>
                        </a:rPr>
                        <a:t> </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42731">
                <a:tc>
                  <a:txBody>
                    <a:bodyPr/>
                    <a:lstStyle/>
                    <a:p>
                      <a:pPr algn="l" fontAlgn="t"/>
                      <a:r>
                        <a:rPr lang="en-US" sz="1000" b="1" i="0" u="none" strike="noStrike">
                          <a:solidFill>
                            <a:srgbClr val="333333"/>
                          </a:solidFill>
                          <a:latin typeface="Verdana"/>
                        </a:rPr>
                        <a:t>Adult Day Care *</a:t>
                      </a:r>
                    </a:p>
                  </a:txBody>
                  <a:tcPr marL="45950"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a:solidFill>
                            <a:srgbClr val="333333"/>
                          </a:solidFill>
                          <a:latin typeface="Verdana"/>
                        </a:rPr>
                        <a:t>X</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dirty="0">
                          <a:solidFill>
                            <a:srgbClr val="333333"/>
                          </a:solidFill>
                          <a:latin typeface="Verdana"/>
                        </a:rPr>
                        <a:t> </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97105">
                <a:tc>
                  <a:txBody>
                    <a:bodyPr/>
                    <a:lstStyle/>
                    <a:p>
                      <a:pPr algn="l" fontAlgn="t"/>
                      <a:r>
                        <a:rPr lang="en-US" sz="1000" b="1" i="0" u="none" strike="noStrike">
                          <a:solidFill>
                            <a:srgbClr val="333333"/>
                          </a:solidFill>
                          <a:latin typeface="Verdana"/>
                        </a:rPr>
                        <a:t>Regular Work/Sheltered Employment</a:t>
                      </a:r>
                    </a:p>
                  </a:txBody>
                  <a:tcPr marL="45950"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a:solidFill>
                            <a:srgbClr val="333333"/>
                          </a:solidFill>
                          <a:latin typeface="Verdana"/>
                        </a:rPr>
                        <a:t>X</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dirty="0">
                          <a:solidFill>
                            <a:srgbClr val="333333"/>
                          </a:solidFill>
                          <a:latin typeface="Verdana"/>
                        </a:rPr>
                        <a:t> </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42731">
                <a:tc>
                  <a:txBody>
                    <a:bodyPr/>
                    <a:lstStyle/>
                    <a:p>
                      <a:pPr algn="l" fontAlgn="t"/>
                      <a:r>
                        <a:rPr lang="en-US" sz="1000" b="1" i="0" u="none" strike="noStrike">
                          <a:solidFill>
                            <a:srgbClr val="333333"/>
                          </a:solidFill>
                          <a:latin typeface="Verdana"/>
                        </a:rPr>
                        <a:t>Other Day Program *</a:t>
                      </a:r>
                    </a:p>
                  </a:txBody>
                  <a:tcPr marL="45950"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a:solidFill>
                            <a:srgbClr val="333333"/>
                          </a:solidFill>
                          <a:latin typeface="Verdana"/>
                        </a:rPr>
                        <a:t> </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dirty="0">
                          <a:solidFill>
                            <a:srgbClr val="333333"/>
                          </a:solidFill>
                          <a:latin typeface="Verdana"/>
                        </a:rPr>
                        <a:t> </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42731">
                <a:tc gridSpan="3">
                  <a:txBody>
                    <a:bodyPr/>
                    <a:lstStyle/>
                    <a:p>
                      <a:pPr algn="l" fontAlgn="t"/>
                      <a:r>
                        <a:rPr lang="en-US" sz="1000" b="1" i="0" u="none" strike="noStrike" dirty="0">
                          <a:solidFill>
                            <a:srgbClr val="333333"/>
                          </a:solidFill>
                          <a:latin typeface="Verdana"/>
                        </a:rPr>
                        <a:t>BEHAVIOR SERVICES</a:t>
                      </a:r>
                    </a:p>
                  </a:txBody>
                  <a:tcPr marL="45950"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r>
              <a:tr h="197105">
                <a:tc>
                  <a:txBody>
                    <a:bodyPr/>
                    <a:lstStyle/>
                    <a:p>
                      <a:pPr algn="l" fontAlgn="t"/>
                      <a:r>
                        <a:rPr lang="en-US" sz="1000" b="1" i="0" u="none" strike="noStrike">
                          <a:solidFill>
                            <a:srgbClr val="333333"/>
                          </a:solidFill>
                          <a:latin typeface="Verdana"/>
                        </a:rPr>
                        <a:t>Behavior Intervention and Treatment</a:t>
                      </a:r>
                    </a:p>
                  </a:txBody>
                  <a:tcPr marL="45950"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a:solidFill>
                            <a:srgbClr val="333333"/>
                          </a:solidFill>
                          <a:latin typeface="Verdana"/>
                        </a:rPr>
                        <a:t>X</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dirty="0">
                          <a:solidFill>
                            <a:srgbClr val="333333"/>
                          </a:solidFill>
                          <a:latin typeface="Verdana"/>
                        </a:rPr>
                        <a:t>X</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42731">
                <a:tc>
                  <a:txBody>
                    <a:bodyPr/>
                    <a:lstStyle/>
                    <a:p>
                      <a:pPr algn="l" fontAlgn="t"/>
                      <a:r>
                        <a:rPr lang="en-US" sz="1000" b="1" i="0" u="none" strike="noStrike">
                          <a:solidFill>
                            <a:srgbClr val="333333"/>
                          </a:solidFill>
                          <a:latin typeface="Verdana"/>
                        </a:rPr>
                        <a:t>Behavior Counseling</a:t>
                      </a:r>
                    </a:p>
                  </a:txBody>
                  <a:tcPr marL="45950"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a:solidFill>
                            <a:srgbClr val="333333"/>
                          </a:solidFill>
                          <a:latin typeface="Verdana"/>
                        </a:rPr>
                        <a:t>X</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dirty="0">
                          <a:solidFill>
                            <a:srgbClr val="333333"/>
                          </a:solidFill>
                          <a:latin typeface="Verdana"/>
                        </a:rPr>
                        <a:t> </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42731">
                <a:tc>
                  <a:txBody>
                    <a:bodyPr/>
                    <a:lstStyle/>
                    <a:p>
                      <a:pPr algn="l" fontAlgn="t"/>
                      <a:r>
                        <a:rPr lang="en-US" sz="1000" b="1" i="0" u="none" strike="noStrike">
                          <a:solidFill>
                            <a:srgbClr val="333333"/>
                          </a:solidFill>
                          <a:latin typeface="Verdana"/>
                        </a:rPr>
                        <a:t>Psychotherapy</a:t>
                      </a:r>
                    </a:p>
                  </a:txBody>
                  <a:tcPr marL="45950"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a:solidFill>
                            <a:srgbClr val="333333"/>
                          </a:solidFill>
                          <a:latin typeface="Verdana"/>
                        </a:rPr>
                        <a:t>X</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dirty="0">
                          <a:solidFill>
                            <a:srgbClr val="333333"/>
                          </a:solidFill>
                          <a:latin typeface="Verdana"/>
                        </a:rPr>
                        <a:t> </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42731">
                <a:tc gridSpan="3">
                  <a:txBody>
                    <a:bodyPr/>
                    <a:lstStyle/>
                    <a:p>
                      <a:pPr algn="l" fontAlgn="t"/>
                      <a:r>
                        <a:rPr lang="en-US" sz="1000" b="1" i="0" u="none" strike="noStrike" dirty="0">
                          <a:solidFill>
                            <a:srgbClr val="333333"/>
                          </a:solidFill>
                          <a:latin typeface="Verdana"/>
                        </a:rPr>
                        <a:t>THERAPIES</a:t>
                      </a:r>
                    </a:p>
                  </a:txBody>
                  <a:tcPr marL="45950"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r>
              <a:tr h="142731">
                <a:tc>
                  <a:txBody>
                    <a:bodyPr/>
                    <a:lstStyle/>
                    <a:p>
                      <a:pPr algn="l" fontAlgn="t"/>
                      <a:r>
                        <a:rPr lang="en-US" sz="1000" b="1" i="0" u="none" strike="noStrike">
                          <a:solidFill>
                            <a:srgbClr val="333333"/>
                          </a:solidFill>
                          <a:latin typeface="Verdana"/>
                        </a:rPr>
                        <a:t>Physical Therapy * +</a:t>
                      </a:r>
                    </a:p>
                  </a:txBody>
                  <a:tcPr marL="45950"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a:solidFill>
                            <a:srgbClr val="333333"/>
                          </a:solidFill>
                          <a:latin typeface="Verdana"/>
                        </a:rPr>
                        <a:t>X</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dirty="0">
                          <a:solidFill>
                            <a:srgbClr val="333333"/>
                          </a:solidFill>
                          <a:latin typeface="Verdana"/>
                        </a:rPr>
                        <a:t> </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42731">
                <a:tc>
                  <a:txBody>
                    <a:bodyPr/>
                    <a:lstStyle/>
                    <a:p>
                      <a:pPr algn="l" fontAlgn="t"/>
                      <a:r>
                        <a:rPr lang="en-US" sz="1000" b="1" i="0" u="none" strike="noStrike">
                          <a:solidFill>
                            <a:srgbClr val="333333"/>
                          </a:solidFill>
                          <a:latin typeface="Verdana"/>
                        </a:rPr>
                        <a:t>Occupational Therapy * +</a:t>
                      </a:r>
                    </a:p>
                  </a:txBody>
                  <a:tcPr marL="45950"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a:solidFill>
                            <a:srgbClr val="333333"/>
                          </a:solidFill>
                          <a:latin typeface="Verdana"/>
                        </a:rPr>
                        <a:t>X</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dirty="0">
                          <a:solidFill>
                            <a:srgbClr val="333333"/>
                          </a:solidFill>
                          <a:latin typeface="Verdana"/>
                        </a:rPr>
                        <a:t> </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42731">
                <a:tc>
                  <a:txBody>
                    <a:bodyPr/>
                    <a:lstStyle/>
                    <a:p>
                      <a:pPr algn="l" fontAlgn="t"/>
                      <a:r>
                        <a:rPr lang="en-US" sz="1000" b="1" i="0" u="none" strike="noStrike">
                          <a:solidFill>
                            <a:srgbClr val="333333"/>
                          </a:solidFill>
                          <a:latin typeface="Verdana"/>
                        </a:rPr>
                        <a:t>Speech Therapy * +</a:t>
                      </a:r>
                    </a:p>
                  </a:txBody>
                  <a:tcPr marL="45950"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a:solidFill>
                            <a:srgbClr val="333333"/>
                          </a:solidFill>
                          <a:latin typeface="Verdana"/>
                        </a:rPr>
                        <a:t>X</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dirty="0">
                          <a:solidFill>
                            <a:srgbClr val="333333"/>
                          </a:solidFill>
                          <a:latin typeface="Verdana"/>
                        </a:rPr>
                        <a:t> </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58277">
                <a:tc gridSpan="3">
                  <a:txBody>
                    <a:bodyPr/>
                    <a:lstStyle/>
                    <a:p>
                      <a:pPr algn="l" fontAlgn="t"/>
                      <a:r>
                        <a:rPr lang="en-US" sz="1000" b="1" i="0" u="none" strike="noStrike" dirty="0">
                          <a:solidFill>
                            <a:srgbClr val="333333"/>
                          </a:solidFill>
                          <a:latin typeface="Verdana"/>
                        </a:rPr>
                        <a:t>ADAPTIVE EQUIPMENT, ASSISTIVE TECHNOLOGY, VEHICLE MODIFICATIONS, HOME ACCESSIBILITY MODIFICATIONS *</a:t>
                      </a:r>
                    </a:p>
                  </a:txBody>
                  <a:tcPr marL="45950"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r>
              <a:tr h="142731">
                <a:tc>
                  <a:txBody>
                    <a:bodyPr/>
                    <a:lstStyle/>
                    <a:p>
                      <a:pPr algn="l" fontAlgn="t"/>
                      <a:r>
                        <a:rPr lang="en-US" sz="1000" b="1" i="0" u="none" strike="noStrike">
                          <a:solidFill>
                            <a:srgbClr val="333333"/>
                          </a:solidFill>
                          <a:latin typeface="Verdana"/>
                        </a:rPr>
                        <a:t>Adaptive equipment *</a:t>
                      </a:r>
                    </a:p>
                  </a:txBody>
                  <a:tcPr marL="45950"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a:solidFill>
                            <a:srgbClr val="333333"/>
                          </a:solidFill>
                          <a:latin typeface="Verdana"/>
                        </a:rPr>
                        <a:t>X</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dirty="0">
                          <a:solidFill>
                            <a:srgbClr val="333333"/>
                          </a:solidFill>
                          <a:latin typeface="Verdana"/>
                        </a:rPr>
                        <a:t>X</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42731">
                <a:tc>
                  <a:txBody>
                    <a:bodyPr/>
                    <a:lstStyle/>
                    <a:p>
                      <a:pPr algn="l" fontAlgn="t"/>
                      <a:r>
                        <a:rPr lang="en-US" sz="1000" b="1" i="0" u="none" strike="noStrike">
                          <a:solidFill>
                            <a:srgbClr val="333333"/>
                          </a:solidFill>
                          <a:latin typeface="Verdana"/>
                        </a:rPr>
                        <a:t>Assistive Technology *</a:t>
                      </a:r>
                    </a:p>
                  </a:txBody>
                  <a:tcPr marL="45950"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a:solidFill>
                            <a:srgbClr val="333333"/>
                          </a:solidFill>
                          <a:latin typeface="Verdana"/>
                        </a:rPr>
                        <a:t>X</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dirty="0">
                          <a:solidFill>
                            <a:srgbClr val="333333"/>
                          </a:solidFill>
                          <a:latin typeface="Verdana"/>
                        </a:rPr>
                        <a:t>X</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42731">
                <a:tc>
                  <a:txBody>
                    <a:bodyPr/>
                    <a:lstStyle/>
                    <a:p>
                      <a:pPr algn="l" fontAlgn="t"/>
                      <a:r>
                        <a:rPr lang="en-US" sz="1000" b="1" i="0" u="none" strike="noStrike">
                          <a:solidFill>
                            <a:srgbClr val="333333"/>
                          </a:solidFill>
                          <a:latin typeface="Verdana"/>
                        </a:rPr>
                        <a:t>Home Accessibility Modifications *</a:t>
                      </a:r>
                    </a:p>
                  </a:txBody>
                  <a:tcPr marL="45950"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a:solidFill>
                            <a:srgbClr val="333333"/>
                          </a:solidFill>
                          <a:latin typeface="Verdana"/>
                        </a:rPr>
                        <a:t>X</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dirty="0">
                          <a:solidFill>
                            <a:srgbClr val="333333"/>
                          </a:solidFill>
                          <a:latin typeface="Verdana"/>
                        </a:rPr>
                        <a:t>X</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42731">
                <a:tc>
                  <a:txBody>
                    <a:bodyPr/>
                    <a:lstStyle/>
                    <a:p>
                      <a:pPr algn="l" fontAlgn="t"/>
                      <a:r>
                        <a:rPr lang="en-US" sz="1000" b="1" i="0" u="none" strike="noStrike">
                          <a:solidFill>
                            <a:srgbClr val="333333"/>
                          </a:solidFill>
                          <a:latin typeface="Verdana"/>
                        </a:rPr>
                        <a:t>Vehicle modifications * #</a:t>
                      </a:r>
                    </a:p>
                  </a:txBody>
                  <a:tcPr marL="45950"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a:solidFill>
                            <a:srgbClr val="333333"/>
                          </a:solidFill>
                          <a:latin typeface="Verdana"/>
                        </a:rPr>
                        <a:t>X</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dirty="0">
                          <a:solidFill>
                            <a:srgbClr val="333333"/>
                          </a:solidFill>
                          <a:latin typeface="Verdana"/>
                        </a:rPr>
                        <a:t>X</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42731">
                <a:tc gridSpan="3">
                  <a:txBody>
                    <a:bodyPr/>
                    <a:lstStyle/>
                    <a:p>
                      <a:pPr algn="l" fontAlgn="t"/>
                      <a:r>
                        <a:rPr lang="en-US" sz="1000" b="1" i="0" u="none" strike="noStrike" dirty="0">
                          <a:solidFill>
                            <a:srgbClr val="333333"/>
                          </a:solidFill>
                          <a:latin typeface="Verdana"/>
                        </a:rPr>
                        <a:t>HOME-BASED SUPPORT SERVICES</a:t>
                      </a:r>
                    </a:p>
                  </a:txBody>
                  <a:tcPr marL="45950"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r>
              <a:tr h="142731">
                <a:tc>
                  <a:txBody>
                    <a:bodyPr/>
                    <a:lstStyle/>
                    <a:p>
                      <a:pPr algn="l" fontAlgn="t"/>
                      <a:r>
                        <a:rPr lang="en-US" sz="1000" b="1" i="0" u="none" strike="noStrike">
                          <a:solidFill>
                            <a:srgbClr val="333333"/>
                          </a:solidFill>
                          <a:latin typeface="Verdana"/>
                        </a:rPr>
                        <a:t>Service Facilitation</a:t>
                      </a:r>
                    </a:p>
                  </a:txBody>
                  <a:tcPr marL="45950"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a:solidFill>
                            <a:srgbClr val="333333"/>
                          </a:solidFill>
                          <a:latin typeface="Verdana"/>
                        </a:rPr>
                        <a:t>X</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a:solidFill>
                            <a:srgbClr val="333333"/>
                          </a:solidFill>
                          <a:latin typeface="Verdana"/>
                        </a:rPr>
                        <a:t>X</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42731">
                <a:tc>
                  <a:txBody>
                    <a:bodyPr/>
                    <a:lstStyle/>
                    <a:p>
                      <a:pPr algn="l" fontAlgn="t"/>
                      <a:r>
                        <a:rPr lang="en-US" sz="1000" b="1" i="0" u="none" strike="noStrike">
                          <a:solidFill>
                            <a:srgbClr val="333333"/>
                          </a:solidFill>
                          <a:latin typeface="Verdana"/>
                        </a:rPr>
                        <a:t>Personal Support</a:t>
                      </a:r>
                    </a:p>
                  </a:txBody>
                  <a:tcPr marL="45950"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a:solidFill>
                            <a:srgbClr val="333333"/>
                          </a:solidFill>
                          <a:latin typeface="Verdana"/>
                        </a:rPr>
                        <a:t>X</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a:solidFill>
                            <a:srgbClr val="333333"/>
                          </a:solidFill>
                          <a:latin typeface="Verdana"/>
                        </a:rPr>
                        <a:t>X</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42731">
                <a:tc>
                  <a:txBody>
                    <a:bodyPr/>
                    <a:lstStyle/>
                    <a:p>
                      <a:pPr algn="l" fontAlgn="t"/>
                      <a:r>
                        <a:rPr lang="en-US" sz="1000" b="1" i="0" u="none" strike="noStrike">
                          <a:solidFill>
                            <a:srgbClr val="333333"/>
                          </a:solidFill>
                          <a:latin typeface="Verdana"/>
                        </a:rPr>
                        <a:t>Temporary Assistance *</a:t>
                      </a:r>
                    </a:p>
                  </a:txBody>
                  <a:tcPr marL="45950"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a:solidFill>
                            <a:srgbClr val="333333"/>
                          </a:solidFill>
                          <a:latin typeface="Verdana"/>
                        </a:rPr>
                        <a:t>X</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a:solidFill>
                            <a:srgbClr val="333333"/>
                          </a:solidFill>
                          <a:latin typeface="Verdana"/>
                        </a:rPr>
                        <a:t>X</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42731">
                <a:tc>
                  <a:txBody>
                    <a:bodyPr/>
                    <a:lstStyle/>
                    <a:p>
                      <a:pPr algn="l" fontAlgn="t"/>
                      <a:r>
                        <a:rPr lang="en-US" sz="1000" b="1" i="0" u="none" strike="noStrike">
                          <a:solidFill>
                            <a:srgbClr val="333333"/>
                          </a:solidFill>
                          <a:latin typeface="Verdana"/>
                        </a:rPr>
                        <a:t>Nursing +</a:t>
                      </a:r>
                    </a:p>
                  </a:txBody>
                  <a:tcPr marL="45950"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a:solidFill>
                            <a:srgbClr val="333333"/>
                          </a:solidFill>
                          <a:latin typeface="Verdana"/>
                        </a:rPr>
                        <a:t>X</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a:solidFill>
                            <a:srgbClr val="333333"/>
                          </a:solidFill>
                          <a:latin typeface="Verdana"/>
                        </a:rPr>
                        <a:t> </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97105">
                <a:tc>
                  <a:txBody>
                    <a:bodyPr/>
                    <a:lstStyle/>
                    <a:p>
                      <a:pPr algn="l" fontAlgn="t"/>
                      <a:r>
                        <a:rPr lang="en-US" sz="1000" b="1" i="0" u="none" strike="noStrike">
                          <a:solidFill>
                            <a:srgbClr val="333333"/>
                          </a:solidFill>
                          <a:latin typeface="Verdana"/>
                        </a:rPr>
                        <a:t>Emergency Home Response Services</a:t>
                      </a:r>
                    </a:p>
                  </a:txBody>
                  <a:tcPr marL="45950"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a:solidFill>
                            <a:srgbClr val="333333"/>
                          </a:solidFill>
                          <a:latin typeface="Verdana"/>
                        </a:rPr>
                        <a:t>X</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a:solidFill>
                            <a:srgbClr val="333333"/>
                          </a:solidFill>
                          <a:latin typeface="Verdana"/>
                        </a:rPr>
                        <a:t> </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42731">
                <a:tc>
                  <a:txBody>
                    <a:bodyPr/>
                    <a:lstStyle/>
                    <a:p>
                      <a:pPr algn="l" fontAlgn="t"/>
                      <a:r>
                        <a:rPr lang="en-US" sz="1000" b="1" i="0" u="none" strike="noStrike">
                          <a:solidFill>
                            <a:srgbClr val="333333"/>
                          </a:solidFill>
                          <a:latin typeface="Verdana"/>
                        </a:rPr>
                        <a:t>Transportation (Non-Medical)</a:t>
                      </a:r>
                    </a:p>
                  </a:txBody>
                  <a:tcPr marL="45950"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a:solidFill>
                            <a:srgbClr val="333333"/>
                          </a:solidFill>
                          <a:latin typeface="Verdana"/>
                        </a:rPr>
                        <a:t>X</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a:solidFill>
                            <a:srgbClr val="333333"/>
                          </a:solidFill>
                          <a:latin typeface="Verdana"/>
                        </a:rPr>
                        <a:t> </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97105">
                <a:tc>
                  <a:txBody>
                    <a:bodyPr/>
                    <a:lstStyle/>
                    <a:p>
                      <a:pPr algn="l" fontAlgn="t"/>
                      <a:r>
                        <a:rPr lang="en-US" sz="1000" b="1" i="0" u="none" strike="noStrike">
                          <a:solidFill>
                            <a:srgbClr val="333333"/>
                          </a:solidFill>
                          <a:latin typeface="Verdana"/>
                        </a:rPr>
                        <a:t>Training and Counseling Services for Unpaid Caregivers</a:t>
                      </a:r>
                    </a:p>
                  </a:txBody>
                  <a:tcPr marL="45950"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a:solidFill>
                            <a:srgbClr val="333333"/>
                          </a:solidFill>
                          <a:latin typeface="Verdana"/>
                        </a:rPr>
                        <a:t>X</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a:solidFill>
                            <a:srgbClr val="333333"/>
                          </a:solidFill>
                          <a:latin typeface="Verdana"/>
                        </a:rPr>
                        <a:t>X</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42731">
                <a:tc>
                  <a:txBody>
                    <a:bodyPr/>
                    <a:lstStyle/>
                    <a:p>
                      <a:pPr algn="l" fontAlgn="t"/>
                      <a:r>
                        <a:rPr lang="en-US" sz="1000" b="1" i="0" u="none" strike="noStrike" dirty="0">
                          <a:solidFill>
                            <a:srgbClr val="333333"/>
                          </a:solidFill>
                          <a:latin typeface="Verdana"/>
                        </a:rPr>
                        <a:t>Out-of-Home Respite (89D)</a:t>
                      </a:r>
                    </a:p>
                  </a:txBody>
                  <a:tcPr marL="45950"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a:solidFill>
                            <a:srgbClr val="333333"/>
                          </a:solidFill>
                          <a:latin typeface="Verdana"/>
                        </a:rPr>
                        <a:t>X</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000" b="0" i="0" u="none" strike="noStrike">
                          <a:solidFill>
                            <a:srgbClr val="333333"/>
                          </a:solidFill>
                          <a:latin typeface="Verdana"/>
                        </a:rPr>
                        <a:t>X</a:t>
                      </a:r>
                    </a:p>
                  </a:txBody>
                  <a:tcPr marL="5106" marR="5106" marT="5106" marB="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135935">
                <a:tc gridSpan="3">
                  <a:txBody>
                    <a:bodyPr/>
                    <a:lstStyle/>
                    <a:p>
                      <a:pPr algn="l" fontAlgn="b"/>
                      <a:r>
                        <a:rPr lang="en-US" sz="1000" b="0" i="0" u="none" strike="noStrike">
                          <a:solidFill>
                            <a:srgbClr val="333333"/>
                          </a:solidFill>
                          <a:latin typeface="Verdana"/>
                        </a:rPr>
                        <a:t>* Services that require both authorization and prior approval are marked with an asterisk.</a:t>
                      </a:r>
                    </a:p>
                  </a:txBody>
                  <a:tcPr marL="45950" marR="5106" marT="5106" marB="0" anchor="b">
                    <a:lnL>
                      <a:noFill/>
                    </a:lnL>
                    <a:lnR>
                      <a:noFill/>
                    </a:lnR>
                    <a:lnT w="12700" cap="flat" cmpd="sng" algn="ctr">
                      <a:solidFill>
                        <a:srgbClr val="CCCCCC"/>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r>
              <a:tr h="135935">
                <a:tc gridSpan="3">
                  <a:txBody>
                    <a:bodyPr/>
                    <a:lstStyle/>
                    <a:p>
                      <a:pPr algn="l" fontAlgn="b"/>
                      <a:r>
                        <a:rPr lang="en-US" sz="1000" b="0" i="0" u="none" strike="noStrike" dirty="0">
                          <a:solidFill>
                            <a:srgbClr val="333333"/>
                          </a:solidFill>
                          <a:latin typeface="Verdana"/>
                        </a:rPr>
                        <a:t># Vehicle Modifications are part of the transportation component of the residential rate.</a:t>
                      </a:r>
                    </a:p>
                  </a:txBody>
                  <a:tcPr marL="45950" marR="5106" marT="5106" marB="0" anchor="b">
                    <a:lnL>
                      <a:noFill/>
                    </a:lnL>
                    <a:lnR>
                      <a:noFill/>
                    </a:lnR>
                    <a:lnT>
                      <a:noFill/>
                    </a:lnT>
                    <a:lnB>
                      <a:noFill/>
                    </a:lnB>
                  </a:tcPr>
                </a:tc>
                <a:tc hMerge="1">
                  <a:txBody>
                    <a:bodyPr/>
                    <a:lstStyle/>
                    <a:p>
                      <a:endParaRPr lang="en-US"/>
                    </a:p>
                  </a:txBody>
                  <a:tcPr/>
                </a:tc>
                <a:tc hMerge="1">
                  <a:txBody>
                    <a:bodyPr/>
                    <a:lstStyle/>
                    <a:p>
                      <a:endParaRPr lang="en-US"/>
                    </a:p>
                  </a:txBody>
                  <a:tcPr/>
                </a:tc>
              </a:tr>
              <a:tr h="135935">
                <a:tc gridSpan="3">
                  <a:txBody>
                    <a:bodyPr/>
                    <a:lstStyle/>
                    <a:p>
                      <a:pPr algn="l" fontAlgn="b"/>
                      <a:r>
                        <a:rPr lang="en-US" sz="1000" b="0" i="0" u="none" strike="noStrike" dirty="0">
                          <a:solidFill>
                            <a:srgbClr val="333333"/>
                          </a:solidFill>
                          <a:latin typeface="Verdana"/>
                        </a:rPr>
                        <a:t>+ These services are available for children up to age 19 21 through the Medicaid State Plan.</a:t>
                      </a:r>
                    </a:p>
                  </a:txBody>
                  <a:tcPr marL="45950" marR="5106" marT="5106" marB="0" anchor="b">
                    <a:lnL>
                      <a:noFill/>
                    </a:lnL>
                    <a:lnR>
                      <a:noFill/>
                    </a:lnR>
                    <a:lnT>
                      <a:noFill/>
                    </a:lnT>
                    <a:lnB>
                      <a:noFill/>
                    </a:lnB>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411162"/>
          </a:xfrm>
        </p:spPr>
        <p:txBody>
          <a:bodyPr/>
          <a:lstStyle/>
          <a:p>
            <a:r>
              <a:rPr lang="en-US" sz="2000" b="1" dirty="0" smtClean="0"/>
              <a:t/>
            </a:r>
            <a:br>
              <a:rPr lang="en-US" sz="2000" b="1" dirty="0" smtClean="0"/>
            </a:br>
            <a:r>
              <a:rPr lang="en-US" sz="2000" b="1" dirty="0"/>
              <a:t/>
            </a:r>
            <a:br>
              <a:rPr lang="en-US" sz="2000" b="1" dirty="0"/>
            </a:br>
            <a:r>
              <a:rPr lang="en-US" sz="2000" b="1" dirty="0" smtClean="0"/>
              <a:t>DDD </a:t>
            </a:r>
            <a:r>
              <a:rPr lang="en-US" sz="2000" b="1" dirty="0"/>
              <a:t>FY13 Rates Table - Effective October 1, 2012</a:t>
            </a:r>
            <a:r>
              <a:rPr lang="en-US" b="1" dirty="0"/>
              <a:t/>
            </a:r>
            <a:br>
              <a:rPr lang="en-US" b="1" dirty="0"/>
            </a:b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 val="2128137613"/>
              </p:ext>
            </p:extLst>
          </p:nvPr>
        </p:nvGraphicFramePr>
        <p:xfrm>
          <a:off x="76200" y="685800"/>
          <a:ext cx="8458200" cy="5596280"/>
        </p:xfrm>
        <a:graphic>
          <a:graphicData uri="http://schemas.openxmlformats.org/drawingml/2006/table">
            <a:tbl>
              <a:tblPr/>
              <a:tblGrid>
                <a:gridCol w="1600200"/>
                <a:gridCol w="914400"/>
                <a:gridCol w="1295400"/>
                <a:gridCol w="1066800"/>
                <a:gridCol w="1295400"/>
                <a:gridCol w="1066800"/>
                <a:gridCol w="1219200"/>
              </a:tblGrid>
              <a:tr h="122585">
                <a:tc>
                  <a:txBody>
                    <a:bodyPr/>
                    <a:lstStyle/>
                    <a:p>
                      <a:pPr algn="l" fontAlgn="t"/>
                      <a:r>
                        <a:rPr lang="en-US" sz="1200" b="1" dirty="0">
                          <a:effectLst/>
                        </a:rPr>
                        <a:t>DDD PROGRAM NAME</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a:txBody>
                    <a:bodyPr/>
                    <a:lstStyle/>
                    <a:p>
                      <a:pPr algn="l" fontAlgn="t"/>
                      <a:r>
                        <a:rPr lang="en-US" sz="1200" b="1">
                          <a:effectLst/>
                        </a:rPr>
                        <a:t>Program</a:t>
                      </a:r>
                      <a:br>
                        <a:rPr lang="en-US" sz="1200" b="1">
                          <a:effectLst/>
                        </a:rPr>
                      </a:br>
                      <a:r>
                        <a:rPr lang="en-US" sz="1200" b="1">
                          <a:effectLst/>
                        </a:rPr>
                        <a:t>Code</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a:txBody>
                    <a:bodyPr/>
                    <a:lstStyle/>
                    <a:p>
                      <a:pPr algn="l" fontAlgn="t"/>
                      <a:r>
                        <a:rPr lang="en-US" sz="1200" b="1">
                          <a:effectLst/>
                        </a:rPr>
                        <a:t>HCB</a:t>
                      </a:r>
                      <a:br>
                        <a:rPr lang="en-US" sz="1200" b="1">
                          <a:effectLst/>
                        </a:rPr>
                      </a:br>
                      <a:r>
                        <a:rPr lang="en-US" sz="1200" b="1">
                          <a:effectLst/>
                        </a:rPr>
                        <a:t>Medicaid</a:t>
                      </a:r>
                      <a:br>
                        <a:rPr lang="en-US" sz="1200" b="1">
                          <a:effectLst/>
                        </a:rPr>
                      </a:br>
                      <a:r>
                        <a:rPr lang="en-US" sz="1200" b="1">
                          <a:effectLst/>
                        </a:rPr>
                        <a:t>Waiver</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a:txBody>
                    <a:bodyPr/>
                    <a:lstStyle/>
                    <a:p>
                      <a:pPr algn="l" fontAlgn="t"/>
                      <a:r>
                        <a:rPr lang="en-US" sz="1200" b="1">
                          <a:effectLst/>
                        </a:rPr>
                        <a:t>Service</a:t>
                      </a:r>
                      <a:br>
                        <a:rPr lang="en-US" sz="1200" b="1">
                          <a:effectLst/>
                        </a:rPr>
                      </a:br>
                      <a:r>
                        <a:rPr lang="en-US" sz="1200" b="1">
                          <a:effectLst/>
                        </a:rPr>
                        <a:t>Unit</a:t>
                      </a:r>
                      <a:br>
                        <a:rPr lang="en-US" sz="1200" b="1">
                          <a:effectLst/>
                        </a:rPr>
                      </a:br>
                      <a:r>
                        <a:rPr lang="en-US" sz="1200" b="1">
                          <a:effectLst/>
                        </a:rPr>
                        <a:t>Type</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a:txBody>
                    <a:bodyPr/>
                    <a:lstStyle/>
                    <a:p>
                      <a:pPr algn="l" fontAlgn="t"/>
                      <a:r>
                        <a:rPr lang="en-US" sz="1200" b="1">
                          <a:effectLst/>
                        </a:rPr>
                        <a:t>Maximum</a:t>
                      </a:r>
                      <a:br>
                        <a:rPr lang="en-US" sz="1200" b="1">
                          <a:effectLst/>
                        </a:rPr>
                      </a:br>
                      <a:r>
                        <a:rPr lang="en-US" sz="1200" b="1">
                          <a:effectLst/>
                        </a:rPr>
                        <a:t>Per FY</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a:txBody>
                    <a:bodyPr/>
                    <a:lstStyle/>
                    <a:p>
                      <a:pPr algn="l" fontAlgn="t"/>
                      <a:r>
                        <a:rPr lang="en-US" sz="1200" b="1" dirty="0">
                          <a:effectLst/>
                        </a:rPr>
                        <a:t>FY2013</a:t>
                      </a:r>
                      <a:br>
                        <a:rPr lang="en-US" sz="1200" b="1" dirty="0">
                          <a:effectLst/>
                        </a:rPr>
                      </a:br>
                      <a:r>
                        <a:rPr lang="en-US" sz="1200" b="1" dirty="0">
                          <a:effectLst/>
                        </a:rPr>
                        <a:t>Rate</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a:txBody>
                    <a:bodyPr/>
                    <a:lstStyle/>
                    <a:p>
                      <a:pPr algn="l" fontAlgn="t"/>
                      <a:r>
                        <a:rPr lang="en-US" sz="1200" b="1">
                          <a:effectLst/>
                        </a:rPr>
                        <a:t>FY2013</a:t>
                      </a:r>
                      <a:br>
                        <a:rPr lang="en-US" sz="1200" b="1">
                          <a:effectLst/>
                        </a:rPr>
                      </a:br>
                      <a:r>
                        <a:rPr lang="en-US" sz="1200" b="1">
                          <a:effectLst/>
                        </a:rPr>
                        <a:t>Rate</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r>
              <a:tr h="45494">
                <a:tc gridSpan="7">
                  <a:txBody>
                    <a:bodyPr/>
                    <a:lstStyle/>
                    <a:p>
                      <a:pPr algn="l" fontAlgn="t"/>
                      <a:endParaRPr lang="en-US" sz="1200" b="1" dirty="0">
                        <a:effectLst/>
                      </a:endParaRP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3647">
                <a:tc gridSpan="7">
                  <a:txBody>
                    <a:bodyPr/>
                    <a:lstStyle/>
                    <a:p>
                      <a:pPr algn="l" fontAlgn="t"/>
                      <a:r>
                        <a:rPr lang="en-US" sz="1200" b="1" dirty="0">
                          <a:effectLst/>
                        </a:rPr>
                        <a:t>DAY PROGRAMS - POS  (Any combination of Day Program codes can be a maximum of 1,100)</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6998">
                <a:tc>
                  <a:txBody>
                    <a:bodyPr/>
                    <a:lstStyle/>
                    <a:p>
                      <a:pPr algn="l" fontAlgn="t"/>
                      <a:r>
                        <a:rPr lang="en-US" sz="1200" b="1">
                          <a:effectLst/>
                        </a:rPr>
                        <a:t>Developmental Training</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a:txBody>
                    <a:bodyPr/>
                    <a:lstStyle/>
                    <a:p>
                      <a:pPr algn="l" fontAlgn="t"/>
                      <a:r>
                        <a:rPr lang="en-US" sz="1200" b="0">
                          <a:effectLst/>
                        </a:rPr>
                        <a:t>31U</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Y</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Client Hour</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1,100</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dirty="0">
                          <a:effectLst/>
                        </a:rPr>
                        <a:t>$10.39</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$11,427</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73746">
                <a:tc>
                  <a:txBody>
                    <a:bodyPr/>
                    <a:lstStyle/>
                    <a:p>
                      <a:pPr algn="l" fontAlgn="t"/>
                      <a:r>
                        <a:rPr lang="en-US" sz="1200" b="1">
                          <a:effectLst/>
                        </a:rPr>
                        <a:t>Developmental Training - Advance &amp; Reconcile (No new authorizations)</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a:txBody>
                    <a:bodyPr/>
                    <a:lstStyle/>
                    <a:p>
                      <a:pPr algn="l" fontAlgn="t"/>
                      <a:r>
                        <a:rPr lang="en-US" sz="1200" b="0">
                          <a:effectLst/>
                        </a:rPr>
                        <a:t>31A</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Y</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Client Hour</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1,100</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$10.39</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dirty="0">
                          <a:effectLst/>
                        </a:rPr>
                        <a:t>$11,427</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73647">
                <a:tc>
                  <a:txBody>
                    <a:bodyPr/>
                    <a:lstStyle/>
                    <a:p>
                      <a:pPr algn="l" fontAlgn="t"/>
                      <a:r>
                        <a:rPr lang="en-US" sz="1200" b="1" dirty="0">
                          <a:effectLst/>
                        </a:rPr>
                        <a:t>Regular Work</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a:txBody>
                    <a:bodyPr/>
                    <a:lstStyle/>
                    <a:p>
                      <a:pPr algn="l" fontAlgn="t"/>
                      <a:r>
                        <a:rPr lang="en-US" sz="1200" b="0">
                          <a:effectLst/>
                        </a:rPr>
                        <a:t>38U</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N</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Client Hour</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1,100</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$10.39</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$11,427</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140347">
                <a:tc>
                  <a:txBody>
                    <a:bodyPr/>
                    <a:lstStyle/>
                    <a:p>
                      <a:pPr algn="l" fontAlgn="t"/>
                      <a:r>
                        <a:rPr lang="en-US" sz="1200" b="1">
                          <a:effectLst/>
                        </a:rPr>
                        <a:t>Supported Emp. (Group) No Job Coach</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a:txBody>
                    <a:bodyPr/>
                    <a:lstStyle/>
                    <a:p>
                      <a:pPr algn="l" fontAlgn="t"/>
                      <a:r>
                        <a:rPr lang="en-US" sz="1200" b="0">
                          <a:effectLst/>
                        </a:rPr>
                        <a:t>36G</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Y</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Client Hour</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1,100</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$11.63</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$12,790</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140347">
                <a:tc>
                  <a:txBody>
                    <a:bodyPr/>
                    <a:lstStyle/>
                    <a:p>
                      <a:pPr algn="l" fontAlgn="t"/>
                      <a:r>
                        <a:rPr lang="en-US" sz="1200" b="1">
                          <a:effectLst/>
                        </a:rPr>
                        <a:t>Supported Emp. (Group) Job Coach</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a:txBody>
                    <a:bodyPr/>
                    <a:lstStyle/>
                    <a:p>
                      <a:pPr algn="l" fontAlgn="t"/>
                      <a:r>
                        <a:rPr lang="en-US" sz="1200" b="0">
                          <a:effectLst/>
                        </a:rPr>
                        <a:t>39G</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Y</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Client Hour</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1,100</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$11.63</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$12,790</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140347">
                <a:tc>
                  <a:txBody>
                    <a:bodyPr/>
                    <a:lstStyle/>
                    <a:p>
                      <a:pPr algn="l" fontAlgn="t"/>
                      <a:r>
                        <a:rPr lang="en-US" sz="1200" b="1">
                          <a:effectLst/>
                        </a:rPr>
                        <a:t>Supported Emp. (Indiv.) No Job Coach</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a:txBody>
                    <a:bodyPr/>
                    <a:lstStyle/>
                    <a:p>
                      <a:pPr algn="l" fontAlgn="t"/>
                      <a:r>
                        <a:rPr lang="en-US" sz="1200" b="0">
                          <a:effectLst/>
                        </a:rPr>
                        <a:t>36U</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Y</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Client Hour</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1,100</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$13.03</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$14,337</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140347">
                <a:tc>
                  <a:txBody>
                    <a:bodyPr/>
                    <a:lstStyle/>
                    <a:p>
                      <a:pPr algn="l" fontAlgn="t"/>
                      <a:r>
                        <a:rPr lang="en-US" sz="1200" b="1">
                          <a:effectLst/>
                        </a:rPr>
                        <a:t>Supported Emp. (Indiv.) Job Coach</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a:txBody>
                    <a:bodyPr/>
                    <a:lstStyle/>
                    <a:p>
                      <a:pPr algn="l" fontAlgn="t"/>
                      <a:r>
                        <a:rPr lang="en-US" sz="1200" b="0">
                          <a:effectLst/>
                        </a:rPr>
                        <a:t>39U</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Y</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Client Hour</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1,100</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$13.03</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$14,337</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73647">
                <a:tc>
                  <a:txBody>
                    <a:bodyPr/>
                    <a:lstStyle/>
                    <a:p>
                      <a:pPr algn="l" fontAlgn="t"/>
                      <a:r>
                        <a:rPr lang="en-US" sz="1200" b="1">
                          <a:effectLst/>
                        </a:rPr>
                        <a:t>Adult Day Care</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a:txBody>
                    <a:bodyPr/>
                    <a:lstStyle/>
                    <a:p>
                      <a:pPr algn="l" fontAlgn="t"/>
                      <a:r>
                        <a:rPr lang="en-US" sz="1200" b="0">
                          <a:effectLst/>
                        </a:rPr>
                        <a:t>35U</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Y</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Client Hour</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1,100</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$12.34</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$13,574</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73647">
                <a:tc>
                  <a:txBody>
                    <a:bodyPr/>
                    <a:lstStyle/>
                    <a:p>
                      <a:pPr algn="l" fontAlgn="t"/>
                      <a:r>
                        <a:rPr lang="en-US" sz="1200" b="1">
                          <a:effectLst/>
                        </a:rPr>
                        <a:t>Other Day Program</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a:txBody>
                    <a:bodyPr/>
                    <a:lstStyle/>
                    <a:p>
                      <a:pPr algn="l" fontAlgn="t"/>
                      <a:r>
                        <a:rPr lang="en-US" sz="1200" b="0">
                          <a:effectLst/>
                        </a:rPr>
                        <a:t>30U</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N</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Client Hour</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1,100</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$10.39</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$11,427</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106998">
                <a:tc>
                  <a:txBody>
                    <a:bodyPr/>
                    <a:lstStyle/>
                    <a:p>
                      <a:pPr algn="l" fontAlgn="t"/>
                      <a:r>
                        <a:rPr lang="en-US" sz="1200" b="1">
                          <a:effectLst/>
                        </a:rPr>
                        <a:t>At-Home Day Program</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a:txBody>
                    <a:bodyPr/>
                    <a:lstStyle/>
                    <a:p>
                      <a:pPr algn="l" fontAlgn="t"/>
                      <a:r>
                        <a:rPr lang="en-US" sz="1200" b="0" dirty="0">
                          <a:effectLst/>
                        </a:rPr>
                        <a:t>37U</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Y</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Client Hour</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1,100</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$10.39</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$11,427</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45494">
                <a:tc gridSpan="7">
                  <a:txBody>
                    <a:bodyPr/>
                    <a:lstStyle/>
                    <a:p>
                      <a:pPr algn="l" fontAlgn="t"/>
                      <a:endParaRPr lang="en-US" sz="1200" b="1" dirty="0">
                        <a:effectLst/>
                      </a:endParaRP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gridSpan="7">
                  <a:txBody>
                    <a:bodyPr/>
                    <a:lstStyle/>
                    <a:p>
                      <a:pPr algn="l" fontAlgn="t"/>
                      <a:r>
                        <a:rPr lang="en-US" sz="1200" b="1" dirty="0">
                          <a:effectLst/>
                        </a:rPr>
                        <a:t>WAIVER SUPPORT</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0347">
                <a:tc>
                  <a:txBody>
                    <a:bodyPr/>
                    <a:lstStyle/>
                    <a:p>
                      <a:pPr algn="l" fontAlgn="t"/>
                      <a:r>
                        <a:rPr lang="en-US" sz="1200" b="1">
                          <a:effectLst/>
                        </a:rPr>
                        <a:t>Indiv Serv &amp; Support Advocacy (ISSA)</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a:txBody>
                    <a:bodyPr/>
                    <a:lstStyle/>
                    <a:p>
                      <a:pPr algn="l" fontAlgn="t"/>
                      <a:r>
                        <a:rPr lang="en-US" sz="1200" b="0">
                          <a:effectLst/>
                        </a:rPr>
                        <a:t>50D</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Y - Admin.</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Client Hour</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25</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dirty="0">
                          <a:effectLst/>
                        </a:rPr>
                        <a:t>$40.01</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$1,000</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45494">
                <a:tc gridSpan="7">
                  <a:txBody>
                    <a:bodyPr/>
                    <a:lstStyle/>
                    <a:p>
                      <a:pPr algn="l" fontAlgn="t"/>
                      <a:r>
                        <a:rPr lang="en-US" sz="1200" b="1" dirty="0">
                          <a:effectLst/>
                        </a:rPr>
                        <a:t>THERAPIES</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3647">
                <a:tc>
                  <a:txBody>
                    <a:bodyPr/>
                    <a:lstStyle/>
                    <a:p>
                      <a:pPr algn="l" fontAlgn="t"/>
                      <a:r>
                        <a:rPr lang="en-US" sz="1200" b="1">
                          <a:effectLst/>
                        </a:rPr>
                        <a:t>Physical Therapy</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a:txBody>
                    <a:bodyPr/>
                    <a:lstStyle/>
                    <a:p>
                      <a:pPr algn="l" fontAlgn="t"/>
                      <a:r>
                        <a:rPr lang="en-US" sz="1200" b="0">
                          <a:effectLst/>
                        </a:rPr>
                        <a:t>52P</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Y</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Client Hour</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52</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dirty="0">
                          <a:effectLst/>
                        </a:rPr>
                        <a:t>$36.00</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dirty="0">
                          <a:effectLst/>
                        </a:rPr>
                        <a:t>$1,872</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106998">
                <a:tc>
                  <a:txBody>
                    <a:bodyPr/>
                    <a:lstStyle/>
                    <a:p>
                      <a:pPr algn="l" fontAlgn="t"/>
                      <a:r>
                        <a:rPr lang="en-US" sz="1200" b="1">
                          <a:effectLst/>
                        </a:rPr>
                        <a:t>Occupational Therapy</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a:txBody>
                    <a:bodyPr/>
                    <a:lstStyle/>
                    <a:p>
                      <a:pPr algn="l" fontAlgn="t"/>
                      <a:r>
                        <a:rPr lang="en-US" sz="1200" b="0">
                          <a:effectLst/>
                        </a:rPr>
                        <a:t>52O</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Y</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Client Hour</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52</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$36.00</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dirty="0">
                          <a:effectLst/>
                        </a:rPr>
                        <a:t>$1,872</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73647">
                <a:tc>
                  <a:txBody>
                    <a:bodyPr/>
                    <a:lstStyle/>
                    <a:p>
                      <a:pPr algn="l" fontAlgn="t"/>
                      <a:r>
                        <a:rPr lang="en-US" sz="1200" b="1">
                          <a:effectLst/>
                        </a:rPr>
                        <a:t>Speech Therapy</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a:txBody>
                    <a:bodyPr/>
                    <a:lstStyle/>
                    <a:p>
                      <a:pPr algn="l" fontAlgn="t"/>
                      <a:r>
                        <a:rPr lang="en-US" sz="1200" b="0">
                          <a:effectLst/>
                        </a:rPr>
                        <a:t>52S</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Y</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Client Hour</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52</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$36.00</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dirty="0">
                          <a:effectLst/>
                        </a:rPr>
                        <a:t>$1,872</a:t>
                      </a:r>
                    </a:p>
                  </a:txBody>
                  <a:tcPr marL="5494" marR="5494" marT="2747" marB="274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bl>
          </a:graphicData>
        </a:graphic>
      </p:graphicFrame>
      <p:sp>
        <p:nvSpPr>
          <p:cNvPr id="9" name="Rectangle 3"/>
          <p:cNvSpPr>
            <a:spLocks noChangeArrowheads="1"/>
          </p:cNvSpPr>
          <p:nvPr/>
        </p:nvSpPr>
        <p:spPr bwMode="auto">
          <a:xfrm>
            <a:off x="2971800" y="1905000"/>
            <a:ext cx="9144000" cy="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xmlns="" val="2051477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228600"/>
            <a:ext cx="6019800" cy="369332"/>
          </a:xfrm>
          <a:prstGeom prst="rect">
            <a:avLst/>
          </a:prstGeom>
        </p:spPr>
        <p:txBody>
          <a:bodyPr wrap="square">
            <a:spAutoFit/>
          </a:bodyPr>
          <a:lstStyle/>
          <a:p>
            <a:r>
              <a:rPr lang="en-US" b="1" dirty="0"/>
              <a:t>DDD FY13 Rates Table - Effective October 1, 2012</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550805263"/>
              </p:ext>
            </p:extLst>
          </p:nvPr>
        </p:nvGraphicFramePr>
        <p:xfrm>
          <a:off x="152400" y="685800"/>
          <a:ext cx="8763000" cy="5751936"/>
        </p:xfrm>
        <a:graphic>
          <a:graphicData uri="http://schemas.openxmlformats.org/drawingml/2006/table">
            <a:tbl>
              <a:tblPr/>
              <a:tblGrid>
                <a:gridCol w="2263775"/>
                <a:gridCol w="834660"/>
                <a:gridCol w="1308173"/>
                <a:gridCol w="1308173"/>
                <a:gridCol w="1308173"/>
                <a:gridCol w="863746"/>
                <a:gridCol w="876300"/>
              </a:tblGrid>
              <a:tr h="135413">
                <a:tc>
                  <a:txBody>
                    <a:bodyPr/>
                    <a:lstStyle/>
                    <a:p>
                      <a:pPr algn="l" fontAlgn="t"/>
                      <a:r>
                        <a:rPr lang="en-US" sz="1200" b="1" dirty="0">
                          <a:effectLst/>
                        </a:rPr>
                        <a:t>Behavior Intervention and Treatment</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l" fontAlgn="t"/>
                      <a:r>
                        <a:rPr lang="en-US" sz="1200" b="0" dirty="0">
                          <a:effectLst/>
                        </a:rPr>
                        <a:t>56U</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l" fontAlgn="t"/>
                      <a:endParaRPr lang="en-US" sz="1200" b="0" dirty="0">
                        <a:effectLst/>
                      </a:endParaRP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l" fontAlgn="t"/>
                      <a:endParaRPr lang="en-US" sz="1200" b="0">
                        <a:effectLst/>
                      </a:endParaRP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l" fontAlgn="t"/>
                      <a:endParaRPr lang="en-US" sz="1200" b="0">
                        <a:effectLst/>
                      </a:endParaRP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l" fontAlgn="t"/>
                      <a:endParaRPr lang="en-US" sz="1200" b="0">
                        <a:effectLst/>
                      </a:endParaRP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endParaRPr lang="en-US" dirty="0"/>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r>
              <a:tr h="199767">
                <a:tc>
                  <a:txBody>
                    <a:bodyPr/>
                    <a:lstStyle/>
                    <a:p>
                      <a:pPr algn="l" fontAlgn="t"/>
                      <a:r>
                        <a:rPr lang="en-US" sz="1200" b="1">
                          <a:effectLst/>
                        </a:rPr>
                        <a:t>Level 1 - Licensed Professional - Statewide Rate</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a:txBody>
                    <a:bodyPr/>
                    <a:lstStyle/>
                    <a:p>
                      <a:pPr algn="l" fontAlgn="t"/>
                      <a:r>
                        <a:rPr lang="en-US" sz="1200" b="0">
                          <a:effectLst/>
                        </a:rPr>
                        <a:t>L1</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Y</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Hour</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66 (Any combination of L1 &amp; L2)</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$77.86</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$5,139</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64122">
                <a:tc>
                  <a:txBody>
                    <a:bodyPr/>
                    <a:lstStyle/>
                    <a:p>
                      <a:pPr algn="l" fontAlgn="t"/>
                      <a:r>
                        <a:rPr lang="en-US" sz="1200" b="1">
                          <a:effectLst/>
                        </a:rPr>
                        <a:t>Level 2 - Other Credentials or No Level Specified - Statewide Rate</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a:txBody>
                    <a:bodyPr/>
                    <a:lstStyle/>
                    <a:p>
                      <a:pPr algn="l" fontAlgn="t"/>
                      <a:r>
                        <a:rPr lang="en-US" sz="1200" b="0">
                          <a:effectLst/>
                        </a:rPr>
                        <a:t>L2</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Y</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Hour</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66 (Any combination of L1 &amp; L2)</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$62.28</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dirty="0">
                          <a:effectLst/>
                        </a:rPr>
                        <a:t>$4,110</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167589">
                <a:tc>
                  <a:txBody>
                    <a:bodyPr/>
                    <a:lstStyle/>
                    <a:p>
                      <a:pPr algn="l" fontAlgn="t"/>
                      <a:r>
                        <a:rPr lang="en-US" sz="1200" b="1">
                          <a:effectLst/>
                        </a:rPr>
                        <a:t>Individual Counseling</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a:txBody>
                    <a:bodyPr/>
                    <a:lstStyle/>
                    <a:p>
                      <a:pPr algn="l" fontAlgn="t"/>
                      <a:r>
                        <a:rPr lang="en-US" sz="1200" b="0" dirty="0">
                          <a:effectLst/>
                        </a:rPr>
                        <a:t>57U</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Y</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Client Hour</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60 (Any combination of 57U, 57G, 58U, 58G)</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$30.57</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$1,834</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167589">
                <a:tc>
                  <a:txBody>
                    <a:bodyPr/>
                    <a:lstStyle/>
                    <a:p>
                      <a:pPr algn="l" fontAlgn="t"/>
                      <a:r>
                        <a:rPr lang="en-US" sz="1200" b="1">
                          <a:effectLst/>
                        </a:rPr>
                        <a:t>Group Counseling</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a:txBody>
                    <a:bodyPr/>
                    <a:lstStyle/>
                    <a:p>
                      <a:pPr algn="l" fontAlgn="t"/>
                      <a:r>
                        <a:rPr lang="en-US" sz="1200" b="0">
                          <a:effectLst/>
                        </a:rPr>
                        <a:t>57G</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Y</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Client Hour</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60 (Any combination of 57U, 57G, 58U, 58G)</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$10.19</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$611</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167589">
                <a:tc>
                  <a:txBody>
                    <a:bodyPr/>
                    <a:lstStyle/>
                    <a:p>
                      <a:pPr algn="l" fontAlgn="t"/>
                      <a:r>
                        <a:rPr lang="en-US" sz="1200" b="1">
                          <a:effectLst/>
                        </a:rPr>
                        <a:t>Individual Therapy</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a:txBody>
                    <a:bodyPr/>
                    <a:lstStyle/>
                    <a:p>
                      <a:pPr algn="l" fontAlgn="t"/>
                      <a:r>
                        <a:rPr lang="en-US" sz="1200" b="0">
                          <a:effectLst/>
                        </a:rPr>
                        <a:t>58U</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Y</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Client Hour</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60 (Any combination of 57U, 57G, 58U, 58G)</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$38.21</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$2,292</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167589">
                <a:tc>
                  <a:txBody>
                    <a:bodyPr/>
                    <a:lstStyle/>
                    <a:p>
                      <a:pPr algn="l" fontAlgn="t"/>
                      <a:r>
                        <a:rPr lang="en-US" sz="1200" b="1">
                          <a:effectLst/>
                        </a:rPr>
                        <a:t>Group Therapy</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a:txBody>
                    <a:bodyPr/>
                    <a:lstStyle/>
                    <a:p>
                      <a:pPr algn="l" fontAlgn="t"/>
                      <a:r>
                        <a:rPr lang="en-US" sz="1200" b="0">
                          <a:effectLst/>
                        </a:rPr>
                        <a:t>58G</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Y</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Client Hour</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60 (Any combination of 57U, 57G, 58U, 58G)</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$12.74</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$764</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41315">
                <a:tc gridSpan="7">
                  <a:txBody>
                    <a:bodyPr/>
                    <a:lstStyle/>
                    <a:p>
                      <a:pPr algn="l" fontAlgn="t"/>
                      <a:r>
                        <a:rPr lang="en-US" sz="1200" b="1" dirty="0">
                          <a:effectLst/>
                        </a:rPr>
                        <a:t>HOME-BASED SUPPORTS</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7589">
                <a:tc>
                  <a:txBody>
                    <a:bodyPr/>
                    <a:lstStyle/>
                    <a:p>
                      <a:pPr algn="l" fontAlgn="t"/>
                      <a:r>
                        <a:rPr lang="en-US" sz="1200" b="1">
                          <a:effectLst/>
                        </a:rPr>
                        <a:t>HBS Service Facilitator (children &amp; adults)</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a:txBody>
                    <a:bodyPr/>
                    <a:lstStyle/>
                    <a:p>
                      <a:pPr algn="l" fontAlgn="t"/>
                      <a:r>
                        <a:rPr lang="en-US" sz="1200" b="0" dirty="0">
                          <a:effectLst/>
                        </a:rPr>
                        <a:t>55A</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Y</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Hour</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24 or 2/Mo. Min.</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$40.01</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dirty="0">
                          <a:effectLst/>
                        </a:rPr>
                        <a:t>Annual Max. $$</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199767">
                <a:tc>
                  <a:txBody>
                    <a:bodyPr/>
                    <a:lstStyle/>
                    <a:p>
                      <a:pPr algn="l" fontAlgn="t"/>
                      <a:r>
                        <a:rPr lang="en-US" sz="1200" b="1">
                          <a:effectLst/>
                        </a:rPr>
                        <a:t>HBS Training for Unpaid Caregivers (children &amp; adults)</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a:txBody>
                    <a:bodyPr/>
                    <a:lstStyle/>
                    <a:p>
                      <a:pPr algn="l" fontAlgn="t"/>
                      <a:r>
                        <a:rPr lang="en-US" sz="1200" b="0" dirty="0">
                          <a:effectLst/>
                        </a:rPr>
                        <a:t>55B</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Y</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Event</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Mo. Max.</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varies</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Annual Max. $$</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31944">
                <a:tc>
                  <a:txBody>
                    <a:bodyPr/>
                    <a:lstStyle/>
                    <a:p>
                      <a:pPr algn="l" fontAlgn="t"/>
                      <a:r>
                        <a:rPr lang="en-US" sz="1200" b="1">
                          <a:effectLst/>
                        </a:rPr>
                        <a:t>HBS Counseling for Unpaid Caregivers (children &amp; adults)</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a:txBody>
                    <a:bodyPr/>
                    <a:lstStyle/>
                    <a:p>
                      <a:pPr algn="l" fontAlgn="t"/>
                      <a:r>
                        <a:rPr lang="en-US" sz="1200" b="0">
                          <a:effectLst/>
                        </a:rPr>
                        <a:t>55C</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Y</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Hour</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Mo. Max.</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$30.57</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Annual Max. $$</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167589">
                <a:tc>
                  <a:txBody>
                    <a:bodyPr/>
                    <a:lstStyle/>
                    <a:p>
                      <a:pPr algn="l" fontAlgn="t"/>
                      <a:r>
                        <a:rPr lang="en-US" sz="1200" b="1">
                          <a:effectLst/>
                        </a:rPr>
                        <a:t>HBS Personal Support (children &amp; adults)</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a:txBody>
                    <a:bodyPr/>
                    <a:lstStyle/>
                    <a:p>
                      <a:pPr algn="l" fontAlgn="t"/>
                      <a:r>
                        <a:rPr lang="en-US" sz="1200" b="0">
                          <a:effectLst/>
                        </a:rPr>
                        <a:t>55D</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Y</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Event</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Mo. Max.</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varies</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Annual Max. $$</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199767">
                <a:tc>
                  <a:txBody>
                    <a:bodyPr/>
                    <a:lstStyle/>
                    <a:p>
                      <a:pPr algn="l" fontAlgn="t"/>
                      <a:r>
                        <a:rPr lang="en-US" sz="1200" b="1">
                          <a:effectLst/>
                        </a:rPr>
                        <a:t>HBS Nursing - Registered Nurse (adults only)</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a:txBody>
                    <a:bodyPr/>
                    <a:lstStyle/>
                    <a:p>
                      <a:pPr algn="l" fontAlgn="t"/>
                      <a:r>
                        <a:rPr lang="en-US" sz="1200" b="0">
                          <a:effectLst/>
                        </a:rPr>
                        <a:t>55N</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Y</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Hour</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365 or Mo.Max $$</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$31.90</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Annual Max. $$</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31944">
                <a:tc>
                  <a:txBody>
                    <a:bodyPr/>
                    <a:lstStyle/>
                    <a:p>
                      <a:pPr algn="l" fontAlgn="t"/>
                      <a:r>
                        <a:rPr lang="en-US" sz="1200" b="1">
                          <a:effectLst/>
                        </a:rPr>
                        <a:t>HBS Nursing - Licensed Practical Nurse (adults only)</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a:txBody>
                    <a:bodyPr/>
                    <a:lstStyle/>
                    <a:p>
                      <a:pPr algn="l" fontAlgn="t"/>
                      <a:r>
                        <a:rPr lang="en-US" sz="1200" b="0">
                          <a:effectLst/>
                        </a:rPr>
                        <a:t>55P</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Y</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Hour</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365 or Mo.Max $$</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$28.90</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dirty="0">
                          <a:effectLst/>
                        </a:rPr>
                        <a:t>Annual Max. $$</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37896608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457200"/>
          <a:ext cx="8534401" cy="5344058"/>
        </p:xfrm>
        <a:graphic>
          <a:graphicData uri="http://schemas.openxmlformats.org/drawingml/2006/table">
            <a:tbl>
              <a:tblPr/>
              <a:tblGrid>
                <a:gridCol w="2204720"/>
                <a:gridCol w="812887"/>
                <a:gridCol w="1274047"/>
                <a:gridCol w="1274047"/>
                <a:gridCol w="1274047"/>
                <a:gridCol w="841213"/>
                <a:gridCol w="853440"/>
              </a:tblGrid>
              <a:tr h="382960">
                <a:tc>
                  <a:txBody>
                    <a:bodyPr/>
                    <a:lstStyle/>
                    <a:p>
                      <a:pPr algn="l" fontAlgn="t"/>
                      <a:r>
                        <a:rPr lang="en-US" sz="1200" b="1" dirty="0">
                          <a:effectLst/>
                        </a:rPr>
                        <a:t>HBS Transportation (adults only)</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a:txBody>
                    <a:bodyPr/>
                    <a:lstStyle/>
                    <a:p>
                      <a:pPr algn="l" fontAlgn="t"/>
                      <a:r>
                        <a:rPr lang="en-US" sz="1200" b="0" dirty="0">
                          <a:effectLst/>
                        </a:rPr>
                        <a:t>55T</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Y</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Events/Miles</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$500/Mo.</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$0.38</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Annual Max. $$</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382960">
                <a:tc>
                  <a:txBody>
                    <a:bodyPr/>
                    <a:lstStyle/>
                    <a:p>
                      <a:pPr algn="l" fontAlgn="t"/>
                      <a:r>
                        <a:rPr lang="en-US" sz="1200" b="1">
                          <a:effectLst/>
                        </a:rPr>
                        <a:t>HBS Emergency Home Response (adults only)</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a:txBody>
                    <a:bodyPr/>
                    <a:lstStyle/>
                    <a:p>
                      <a:pPr algn="l" fontAlgn="t"/>
                      <a:r>
                        <a:rPr lang="en-US" sz="1200" b="0" dirty="0">
                          <a:effectLst/>
                        </a:rPr>
                        <a:t>55W</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endParaRPr lang="en-US" sz="1200" b="0">
                        <a:effectLst/>
                      </a:endParaRP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endParaRPr lang="en-US" sz="1200" b="0">
                        <a:effectLst/>
                      </a:endParaRP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endParaRPr lang="en-US" sz="1200" b="0">
                        <a:effectLst/>
                      </a:endParaRP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endParaRPr lang="en-US" sz="1200" b="0">
                        <a:effectLst/>
                      </a:endParaRP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endParaRPr lang="en-US"/>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194521">
                <a:tc>
                  <a:txBody>
                    <a:bodyPr/>
                    <a:lstStyle/>
                    <a:p>
                      <a:pPr algn="l" fontAlgn="t"/>
                      <a:r>
                        <a:rPr lang="en-US" sz="1200" b="1">
                          <a:effectLst/>
                        </a:rPr>
                        <a:t>Level 1 - System Installation</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a:txBody>
                    <a:bodyPr/>
                    <a:lstStyle/>
                    <a:p>
                      <a:pPr algn="l" fontAlgn="t"/>
                      <a:r>
                        <a:rPr lang="en-US" sz="1200" b="0">
                          <a:effectLst/>
                        </a:rPr>
                        <a:t>L1</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Y</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Event</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1/State FY</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$30.75</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$31</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382960">
                <a:tc>
                  <a:txBody>
                    <a:bodyPr/>
                    <a:lstStyle/>
                    <a:p>
                      <a:pPr algn="l" fontAlgn="t"/>
                      <a:r>
                        <a:rPr lang="en-US" sz="1200" b="1">
                          <a:effectLst/>
                        </a:rPr>
                        <a:t>Level 2 - Monthly Rate for Monitoring</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a:txBody>
                    <a:bodyPr/>
                    <a:lstStyle/>
                    <a:p>
                      <a:pPr algn="l" fontAlgn="t"/>
                      <a:r>
                        <a:rPr lang="en-US" sz="1200" b="0">
                          <a:effectLst/>
                        </a:rPr>
                        <a:t>L2</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Y</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Event</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1/Month</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$28.70</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Annual Max. $$</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194521">
                <a:tc gridSpan="7">
                  <a:txBody>
                    <a:bodyPr/>
                    <a:lstStyle/>
                    <a:p>
                      <a:pPr algn="l" fontAlgn="t"/>
                      <a:r>
                        <a:rPr lang="en-US" sz="1200" b="1" dirty="0">
                          <a:effectLst/>
                        </a:rPr>
                        <a:t>OTHER SUPPORTS AND SERVICES</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4521">
                <a:tc>
                  <a:txBody>
                    <a:bodyPr/>
                    <a:lstStyle/>
                    <a:p>
                      <a:pPr algn="l" fontAlgn="t"/>
                      <a:r>
                        <a:rPr lang="en-US" sz="1200" b="1">
                          <a:effectLst/>
                        </a:rPr>
                        <a:t>Crisis Services (Adult HBS only)</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a:txBody>
                    <a:bodyPr/>
                    <a:lstStyle/>
                    <a:p>
                      <a:pPr algn="l" fontAlgn="t"/>
                      <a:r>
                        <a:rPr lang="en-US" sz="1200" b="0" dirty="0">
                          <a:effectLst/>
                        </a:rPr>
                        <a:t>53C</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Y</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Hour</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60 Consecutive Days</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varies</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dirty="0">
                          <a:effectLst/>
                        </a:rPr>
                        <a:t>varies</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571398">
                <a:tc>
                  <a:txBody>
                    <a:bodyPr/>
                    <a:lstStyle/>
                    <a:p>
                      <a:pPr algn="l" fontAlgn="t"/>
                      <a:r>
                        <a:rPr lang="en-US" sz="1200" b="1">
                          <a:effectLst/>
                        </a:rPr>
                        <a:t>Adaptive Equipment</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a:txBody>
                    <a:bodyPr/>
                    <a:lstStyle/>
                    <a:p>
                      <a:pPr algn="l" fontAlgn="t"/>
                      <a:r>
                        <a:rPr lang="en-US" sz="1200" b="0">
                          <a:effectLst/>
                        </a:rPr>
                        <a:t>53E</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Y</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Event</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$15,000/5 Yr. Max (Any combination of 53E, 53T, 53H, 53V)</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varies</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varies</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571398">
                <a:tc>
                  <a:txBody>
                    <a:bodyPr/>
                    <a:lstStyle/>
                    <a:p>
                      <a:pPr algn="l" fontAlgn="t"/>
                      <a:r>
                        <a:rPr lang="en-US" sz="1200" b="1">
                          <a:effectLst/>
                        </a:rPr>
                        <a:t>Assistive Technology</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a:txBody>
                    <a:bodyPr/>
                    <a:lstStyle/>
                    <a:p>
                      <a:pPr algn="l" fontAlgn="t"/>
                      <a:r>
                        <a:rPr lang="en-US" sz="1200" b="0">
                          <a:effectLst/>
                        </a:rPr>
                        <a:t>53T</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Y</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Event</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$15,000/5 Yr. Max (Any combination of 53E, 53T, 53H, 53V)</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varies</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varies</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571398">
                <a:tc>
                  <a:txBody>
                    <a:bodyPr/>
                    <a:lstStyle/>
                    <a:p>
                      <a:pPr algn="l" fontAlgn="t"/>
                      <a:r>
                        <a:rPr lang="en-US" sz="1200" b="1">
                          <a:effectLst/>
                        </a:rPr>
                        <a:t>Minor Home Accessibility Modification</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a:txBody>
                    <a:bodyPr/>
                    <a:lstStyle/>
                    <a:p>
                      <a:pPr algn="l" fontAlgn="t"/>
                      <a:r>
                        <a:rPr lang="en-US" sz="1200" b="0" dirty="0">
                          <a:effectLst/>
                        </a:rPr>
                        <a:t>53H</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Y</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Event</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$15,000/5 Yr. Max (Any combination of 53E, 53T, 53H, 53V)</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varies</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varies</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382960">
                <a:tc>
                  <a:txBody>
                    <a:bodyPr/>
                    <a:lstStyle/>
                    <a:p>
                      <a:pPr algn="l" fontAlgn="t"/>
                      <a:r>
                        <a:rPr lang="en-US" sz="1200" b="1">
                          <a:effectLst/>
                        </a:rPr>
                        <a:t>Temporary Intensive Staffing - Day (DT only)</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a:txBody>
                    <a:bodyPr/>
                    <a:lstStyle/>
                    <a:p>
                      <a:pPr algn="l" fontAlgn="t"/>
                      <a:r>
                        <a:rPr lang="en-US" sz="1200" b="0">
                          <a:effectLst/>
                        </a:rPr>
                        <a:t>53D</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Y</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Hour</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Tied to DSP wage rate</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$12.86</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varies</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382960">
                <a:tc>
                  <a:txBody>
                    <a:bodyPr/>
                    <a:lstStyle/>
                    <a:p>
                      <a:pPr algn="l" fontAlgn="t"/>
                      <a:r>
                        <a:rPr lang="en-US" sz="1200" b="1">
                          <a:effectLst/>
                        </a:rPr>
                        <a:t>Temporary Intensive Staffing - Residential (60D only)</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a:txBody>
                    <a:bodyPr/>
                    <a:lstStyle/>
                    <a:p>
                      <a:pPr algn="l" fontAlgn="t"/>
                      <a:r>
                        <a:rPr lang="en-US" sz="1200" b="0">
                          <a:effectLst/>
                        </a:rPr>
                        <a:t>53R</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Y</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Hour</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Tied to DSP wage rate</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$12.86</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varies</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571398">
                <a:tc>
                  <a:txBody>
                    <a:bodyPr/>
                    <a:lstStyle/>
                    <a:p>
                      <a:pPr algn="l" fontAlgn="t"/>
                      <a:r>
                        <a:rPr lang="en-US" sz="1200" b="1" dirty="0">
                          <a:effectLst/>
                        </a:rPr>
                        <a:t>Minor Vehicle Accessibility Modification</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a:txBody>
                    <a:bodyPr/>
                    <a:lstStyle/>
                    <a:p>
                      <a:pPr algn="l" fontAlgn="t"/>
                      <a:r>
                        <a:rPr lang="en-US" sz="1200" b="0">
                          <a:effectLst/>
                        </a:rPr>
                        <a:t>53V</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Y</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dirty="0">
                          <a:effectLst/>
                        </a:rPr>
                        <a:t>Event</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$15,000/5 Yr. Max (Any combination of 53E, 53T, 53H, 53V)</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varies</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varies</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382960">
                <a:tc>
                  <a:txBody>
                    <a:bodyPr/>
                    <a:lstStyle/>
                    <a:p>
                      <a:pPr algn="l" fontAlgn="t"/>
                      <a:r>
                        <a:rPr lang="en-US" sz="1200" b="1" dirty="0">
                          <a:effectLst/>
                        </a:rPr>
                        <a:t>Service Facilitation - HBSS MH Adults</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9F6F3"/>
                    </a:solidFill>
                  </a:tcPr>
                </a:tc>
                <a:tc>
                  <a:txBody>
                    <a:bodyPr/>
                    <a:lstStyle/>
                    <a:p>
                      <a:pPr algn="l" fontAlgn="t"/>
                      <a:r>
                        <a:rPr lang="en-US" sz="1200" b="0">
                          <a:effectLst/>
                        </a:rPr>
                        <a:t>69B</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dirty="0">
                          <a:effectLst/>
                        </a:rPr>
                        <a:t>N</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Hour</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48</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a:effectLst/>
                        </a:rPr>
                        <a:t>$40.01</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200" b="0" dirty="0">
                          <a:effectLst/>
                        </a:rPr>
                        <a:t>$1,921</a:t>
                      </a:r>
                    </a:p>
                  </a:txBody>
                  <a:tcPr marL="5903" marR="5903" marT="2952" marB="29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bl>
          </a:graphicData>
        </a:graphic>
      </p:graphicFrame>
      <p:sp>
        <p:nvSpPr>
          <p:cNvPr id="3" name="TextBox 2"/>
          <p:cNvSpPr txBox="1"/>
          <p:nvPr/>
        </p:nvSpPr>
        <p:spPr>
          <a:xfrm>
            <a:off x="1524000" y="0"/>
            <a:ext cx="6400800" cy="381000"/>
          </a:xfrm>
          <a:prstGeom prst="rect">
            <a:avLst/>
          </a:prstGeom>
          <a:noFill/>
        </p:spPr>
        <p:txBody>
          <a:bodyPr wrap="square" rtlCol="0">
            <a:spAutoFit/>
          </a:bodyPr>
          <a:lstStyle/>
          <a:p>
            <a:r>
              <a:rPr lang="en-US" b="1" dirty="0" smtClean="0"/>
              <a:t>DDD FY13 Rates Table - Effective October 1, 2012</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1219200"/>
          </a:xfrm>
          <a:solidFill>
            <a:schemeClr val="accent5">
              <a:lumMod val="60000"/>
              <a:lumOff val="40000"/>
            </a:schemeClr>
          </a:solidFill>
        </p:spPr>
        <p:txBody>
          <a:bodyPr/>
          <a:lstStyle/>
          <a:p>
            <a:r>
              <a:rPr lang="en-US" sz="2800" b="1" dirty="0" smtClean="0">
                <a:solidFill>
                  <a:schemeClr val="accent2">
                    <a:lumMod val="75000"/>
                  </a:schemeClr>
                </a:solidFill>
                <a:effectLst>
                  <a:outerShdw blurRad="38100" dist="38100" dir="2700000" algn="tl">
                    <a:srgbClr val="000000">
                      <a:alpha val="43137"/>
                    </a:srgbClr>
                  </a:outerShdw>
                </a:effectLst>
              </a:rPr>
              <a:t/>
            </a:r>
            <a:br>
              <a:rPr lang="en-US" sz="2800" b="1" dirty="0" smtClean="0">
                <a:solidFill>
                  <a:schemeClr val="accent2">
                    <a:lumMod val="75000"/>
                  </a:schemeClr>
                </a:solidFill>
                <a:effectLst>
                  <a:outerShdw blurRad="38100" dist="38100" dir="2700000" algn="tl">
                    <a:srgbClr val="000000">
                      <a:alpha val="43137"/>
                    </a:srgbClr>
                  </a:outerShdw>
                </a:effectLst>
              </a:rPr>
            </a:br>
            <a:r>
              <a:rPr lang="en-US" sz="3200" b="1" dirty="0" smtClean="0">
                <a:solidFill>
                  <a:schemeClr val="accent2">
                    <a:lumMod val="75000"/>
                  </a:schemeClr>
                </a:solidFill>
                <a:effectLst>
                  <a:outerShdw blurRad="38100" dist="38100" dir="2700000" algn="tl">
                    <a:srgbClr val="000000">
                      <a:alpha val="43137"/>
                    </a:srgbClr>
                  </a:outerShdw>
                </a:effectLst>
              </a:rPr>
              <a:t>Department of Human Service (DHS)</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Developmental Disabilities Services (DDD)</a:t>
            </a:r>
            <a:r>
              <a:rPr lang="en-US" sz="2800" b="1" dirty="0" smtClean="0">
                <a:effectLst>
                  <a:outerShdw blurRad="38100" dist="38100" dir="2700000" algn="tl">
                    <a:srgbClr val="000000">
                      <a:alpha val="43137"/>
                    </a:srgbClr>
                  </a:outerShdw>
                </a:effectLst>
              </a:rPr>
              <a:t/>
            </a:r>
            <a:br>
              <a:rPr lang="en-US" sz="2800" b="1" dirty="0" smtClean="0">
                <a:effectLst>
                  <a:outerShdw blurRad="38100" dist="38100" dir="2700000" algn="tl">
                    <a:srgbClr val="000000">
                      <a:alpha val="43137"/>
                    </a:srgbClr>
                  </a:outerShdw>
                </a:effectLst>
              </a:rPr>
            </a:br>
            <a:r>
              <a:rPr lang="en-US" sz="1800" b="1" dirty="0" smtClean="0">
                <a:hlinkClick r:id="rId2"/>
              </a:rPr>
              <a:t>https://www.dhs.state.il.us/page.aspx?item=29733</a:t>
            </a:r>
            <a:r>
              <a:rPr lang="en-US" sz="2800" b="1" dirty="0" smtClean="0">
                <a:effectLst>
                  <a:outerShdw blurRad="38100" dist="38100" dir="2700000" algn="tl">
                    <a:srgbClr val="000000">
                      <a:alpha val="43137"/>
                    </a:srgbClr>
                  </a:outerShdw>
                </a:effectLst>
              </a:rPr>
              <a:t/>
            </a:r>
            <a:br>
              <a:rPr lang="en-US" sz="2800" b="1" dirty="0" smtClean="0">
                <a:effectLst>
                  <a:outerShdw blurRad="38100" dist="38100" dir="2700000" algn="tl">
                    <a:srgbClr val="000000">
                      <a:alpha val="43137"/>
                    </a:srgbClr>
                  </a:outerShdw>
                </a:effectLst>
              </a:rPr>
            </a:br>
            <a:endParaRPr lang="en-US" sz="2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371600"/>
            <a:ext cx="8534400" cy="5486400"/>
          </a:xfrm>
        </p:spPr>
        <p:txBody>
          <a:bodyPr/>
          <a:lstStyle/>
          <a:p>
            <a:r>
              <a:rPr lang="en-US" sz="1800" dirty="0" smtClean="0"/>
              <a:t>Life Choices Project - What is this All About? </a:t>
            </a:r>
          </a:p>
          <a:p>
            <a:r>
              <a:rPr lang="en-US" sz="1800" dirty="0" smtClean="0"/>
              <a:t>Home-Based Support Fiscal/Employer Agency Change</a:t>
            </a:r>
          </a:p>
          <a:p>
            <a:r>
              <a:rPr lang="en-US" sz="1800" dirty="0" smtClean="0"/>
              <a:t>How Do I Apply?</a:t>
            </a:r>
          </a:p>
          <a:p>
            <a:pPr>
              <a:buNone/>
            </a:pPr>
            <a:r>
              <a:rPr lang="en-US" sz="1800" dirty="0" smtClean="0"/>
              <a:t>		Search the DHS Office Locator for the PAS/ISC agency closest to you. 	</a:t>
            </a:r>
            <a:r>
              <a:rPr lang="en-US" sz="1600" dirty="0" smtClean="0">
                <a:hlinkClick r:id="rId3"/>
              </a:rPr>
              <a:t>https://www.dhs.state.il.us/page.aspx?module=12&amp;officetype=&amp;county</a:t>
            </a:r>
            <a:r>
              <a:rPr lang="en-US" sz="1600" dirty="0" smtClean="0"/>
              <a:t>=</a:t>
            </a:r>
          </a:p>
          <a:p>
            <a:r>
              <a:rPr lang="en-US" sz="1800" dirty="0" smtClean="0"/>
              <a:t>What Services May Be Available?</a:t>
            </a:r>
          </a:p>
          <a:p>
            <a:pPr lvl="1"/>
            <a:r>
              <a:rPr lang="en-US" sz="1400" dirty="0" smtClean="0"/>
              <a:t>Residential Living Arrangements</a:t>
            </a:r>
          </a:p>
          <a:p>
            <a:pPr lvl="1"/>
            <a:r>
              <a:rPr lang="en-US" sz="1400" dirty="0" smtClean="0"/>
              <a:t>In-Home Supports</a:t>
            </a:r>
          </a:p>
          <a:p>
            <a:pPr lvl="1"/>
            <a:r>
              <a:rPr lang="en-US" sz="1400" dirty="0" smtClean="0"/>
              <a:t>Day Services</a:t>
            </a:r>
          </a:p>
          <a:p>
            <a:pPr lvl="1"/>
            <a:r>
              <a:rPr lang="en-US" sz="1400" dirty="0" smtClean="0"/>
              <a:t>Other Supports</a:t>
            </a:r>
          </a:p>
          <a:p>
            <a:pPr lvl="1"/>
            <a:r>
              <a:rPr lang="en-US" sz="1400" dirty="0" smtClean="0"/>
              <a:t>Support Service Teams</a:t>
            </a:r>
          </a:p>
          <a:p>
            <a:r>
              <a:rPr lang="en-US" sz="1800" dirty="0" smtClean="0"/>
              <a:t>Provider Information</a:t>
            </a:r>
          </a:p>
          <a:p>
            <a:pPr lvl="1"/>
            <a:r>
              <a:rPr lang="en-US" sz="1400" dirty="0" smtClean="0"/>
              <a:t>Provider Information: Provider by Service Type, Reviews, Administrative Actions</a:t>
            </a:r>
          </a:p>
          <a:p>
            <a:pPr lvl="1"/>
            <a:r>
              <a:rPr lang="en-US" sz="1400" dirty="0" smtClean="0"/>
              <a:t>Developmental Disabilities Waiver Providers by Program Type</a:t>
            </a:r>
          </a:p>
          <a:p>
            <a:r>
              <a:rPr lang="en-US" sz="1800" dirty="0" smtClean="0"/>
              <a:t>More Information &amp; Resources</a:t>
            </a:r>
          </a:p>
          <a:p>
            <a:pPr lvl="1"/>
            <a:r>
              <a:rPr lang="en-US" sz="1400" dirty="0" smtClean="0"/>
              <a:t>Family &amp; Care Giver Resources</a:t>
            </a:r>
          </a:p>
          <a:p>
            <a:pPr lvl="1"/>
            <a:r>
              <a:rPr lang="en-US" sz="1400" dirty="0" err="1" smtClean="0"/>
              <a:t>Ligas</a:t>
            </a:r>
            <a:endParaRPr lang="en-US" sz="1400" dirty="0" smtClean="0"/>
          </a:p>
          <a:p>
            <a:pPr lvl="1"/>
            <a:r>
              <a:rPr lang="en-US" sz="1400" dirty="0" smtClean="0"/>
              <a:t>DDD Information Bulletins</a:t>
            </a:r>
          </a:p>
          <a:p>
            <a:pPr lvl="1"/>
            <a:r>
              <a:rPr lang="en-US" sz="1400" dirty="0" smtClean="0"/>
              <a:t>Disability Resources</a:t>
            </a:r>
          </a:p>
          <a:p>
            <a:pPr>
              <a:buNone/>
            </a:pPr>
            <a:endParaRPr lang="en-US" sz="1600" dirty="0" smtClean="0"/>
          </a:p>
          <a:p>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Family Support Network</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600200"/>
            <a:ext cx="8534400" cy="4525963"/>
          </a:xfrm>
          <a:ln>
            <a:solidFill>
              <a:schemeClr val="tx1"/>
            </a:solidFill>
          </a:ln>
        </p:spPr>
        <p:txBody>
          <a:bodyPr/>
          <a:lstStyle/>
          <a:p>
            <a:pPr algn="ctr">
              <a:buNone/>
            </a:pPr>
            <a:r>
              <a:rPr lang="en-US" b="1" dirty="0" smtClean="0">
                <a:solidFill>
                  <a:srgbClr val="C00000"/>
                </a:solidFill>
              </a:rPr>
              <a:t>Frequently Asked Questions</a:t>
            </a:r>
          </a:p>
          <a:p>
            <a:pPr algn="ctr">
              <a:buNone/>
            </a:pPr>
            <a:endParaRPr lang="en-US" b="1" dirty="0" smtClean="0">
              <a:solidFill>
                <a:srgbClr val="C00000"/>
              </a:solidFill>
            </a:endParaRPr>
          </a:p>
          <a:p>
            <a:pPr algn="ctr">
              <a:buNone/>
            </a:pPr>
            <a:r>
              <a:rPr lang="en-US" dirty="0" smtClean="0"/>
              <a:t>Regarding the Children and Adult Home-Based Support Services Programs</a:t>
            </a:r>
          </a:p>
          <a:p>
            <a:pPr algn="ctr">
              <a:buNone/>
            </a:pPr>
            <a:endParaRPr lang="en-US" dirty="0" smtClean="0"/>
          </a:p>
          <a:p>
            <a:pPr algn="ctr">
              <a:buNone/>
            </a:pPr>
            <a:r>
              <a:rPr lang="en-US" sz="2400" i="1" dirty="0" smtClean="0"/>
              <a:t>*Updated February 2014</a:t>
            </a:r>
          </a:p>
          <a:p>
            <a:pPr>
              <a:buNone/>
            </a:pPr>
            <a:endParaRPr lang="en-US" dirty="0" smtClean="0"/>
          </a:p>
          <a:p>
            <a:pPr>
              <a:buNone/>
            </a:pPr>
            <a:r>
              <a:rPr lang="en-US" sz="1800" dirty="0" smtClean="0">
                <a:hlinkClick r:id="rId2"/>
              </a:rPr>
              <a:t>http://familysupportnetwork.org/wp-content/uploads/2014/02/HBSSP-FAQ-2014.pdf</a:t>
            </a:r>
            <a:endParaRPr lang="en-US" sz="1800" dirty="0" smtClean="0"/>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143000"/>
          </a:xfrm>
          <a:solidFill>
            <a:schemeClr val="accent6">
              <a:lumMod val="60000"/>
              <a:lumOff val="40000"/>
            </a:schemeClr>
          </a:solidFill>
        </p:spPr>
        <p:txBody>
          <a:bodyPr/>
          <a:lstStyle/>
          <a:p>
            <a:pPr algn="l"/>
            <a:r>
              <a:rPr lang="en-US" sz="3500" dirty="0" smtClean="0"/>
              <a:t>Family &amp; Community Autism Resource Rooms</a:t>
            </a:r>
            <a:endParaRPr lang="en-US" sz="3500" dirty="0"/>
          </a:p>
        </p:txBody>
      </p:sp>
      <p:pic>
        <p:nvPicPr>
          <p:cNvPr id="4" name="Content Placeholder 3" descr="photo718.jpg"/>
          <p:cNvPicPr>
            <a:picLocks noGrp="1" noChangeAspect="1"/>
          </p:cNvPicPr>
          <p:nvPr>
            <p:ph idx="1"/>
          </p:nvPr>
        </p:nvPicPr>
        <p:blipFill>
          <a:blip r:embed="rId2" cstate="print"/>
          <a:stretch>
            <a:fillRect/>
          </a:stretch>
        </p:blipFill>
        <p:spPr>
          <a:xfrm>
            <a:off x="5562600" y="4343400"/>
            <a:ext cx="3200400" cy="2134812"/>
          </a:xfrm>
        </p:spPr>
      </p:pic>
      <p:sp>
        <p:nvSpPr>
          <p:cNvPr id="5" name="TextBox 4"/>
          <p:cNvSpPr txBox="1"/>
          <p:nvPr/>
        </p:nvSpPr>
        <p:spPr>
          <a:xfrm>
            <a:off x="228600" y="1524000"/>
            <a:ext cx="7924800" cy="5724644"/>
          </a:xfrm>
          <a:prstGeom prst="rect">
            <a:avLst/>
          </a:prstGeom>
          <a:noFill/>
        </p:spPr>
        <p:txBody>
          <a:bodyPr wrap="square" rtlCol="0">
            <a:spAutoFit/>
          </a:bodyPr>
          <a:lstStyle/>
          <a:p>
            <a:pPr algn="ctr">
              <a:buNone/>
            </a:pPr>
            <a:r>
              <a:rPr lang="en-US" b="1" dirty="0" smtClean="0">
                <a:hlinkClick r:id="rId3"/>
              </a:rPr>
              <a:t>http://www.clearbrook.org/page.aspx?pid=430</a:t>
            </a:r>
            <a:endParaRPr lang="en-US" b="1" dirty="0" smtClean="0"/>
          </a:p>
          <a:p>
            <a:pPr>
              <a:buNone/>
            </a:pPr>
            <a:endParaRPr lang="en-US" sz="2400" b="1" dirty="0" smtClean="0"/>
          </a:p>
          <a:p>
            <a:pPr>
              <a:buFont typeface="Wingdings" pitchFamily="2" charset="2"/>
              <a:buChar char="Ø"/>
            </a:pPr>
            <a:r>
              <a:rPr lang="en-US" dirty="0" smtClean="0"/>
              <a:t>   Provides autism resources that include consultation, visual </a:t>
            </a:r>
          </a:p>
          <a:p>
            <a:r>
              <a:rPr lang="en-US" dirty="0" smtClean="0"/>
              <a:t>      communication systems, and a vast library resources at no cost. </a:t>
            </a:r>
          </a:p>
          <a:p>
            <a:r>
              <a:rPr lang="en-US" dirty="0" smtClean="0"/>
              <a:t> </a:t>
            </a:r>
          </a:p>
          <a:p>
            <a:pPr marL="285750" indent="-285750">
              <a:buFont typeface="Wingdings" panose="05000000000000000000" pitchFamily="2" charset="2"/>
              <a:buChar char="Ø"/>
            </a:pPr>
            <a:r>
              <a:rPr lang="en-US" dirty="0" smtClean="0"/>
              <a:t>Two locations: Arlington Heights and Northbrook</a:t>
            </a:r>
          </a:p>
          <a:p>
            <a:pPr marL="285750" indent="-285750" algn="just"/>
            <a:endParaRPr lang="en-US" dirty="0" smtClean="0"/>
          </a:p>
          <a:p>
            <a:pPr marL="285750" indent="-285750" algn="just"/>
            <a:r>
              <a:rPr lang="en-US" dirty="0" smtClean="0"/>
              <a:t>Arlington Heights is open Monday, Tuesday, &amp; Thursday from 8:30am-3pm</a:t>
            </a:r>
          </a:p>
          <a:p>
            <a:pPr marL="285750" indent="-285750"/>
            <a:r>
              <a:rPr lang="en-US" dirty="0" smtClean="0"/>
              <a:t>Wednesday, Friday, evening &amp; weekend hours are also available by</a:t>
            </a:r>
          </a:p>
          <a:p>
            <a:pPr marL="285750" indent="-285750"/>
            <a:r>
              <a:rPr lang="en-US" dirty="0" smtClean="0"/>
              <a:t>appointment.  </a:t>
            </a:r>
          </a:p>
          <a:p>
            <a:pPr marL="285750" indent="-285750"/>
            <a:endParaRPr lang="en-US" dirty="0" smtClean="0"/>
          </a:p>
          <a:p>
            <a:pPr marL="285750" indent="-285750"/>
            <a:r>
              <a:rPr lang="en-US" dirty="0" smtClean="0"/>
              <a:t>Northbrook is currently open by appointment only.</a:t>
            </a:r>
          </a:p>
          <a:p>
            <a:pPr marL="285750" indent="-285750"/>
            <a:endParaRPr lang="en-US" dirty="0" smtClean="0"/>
          </a:p>
          <a:p>
            <a:pPr marL="285750" indent="-285750"/>
            <a:endParaRPr lang="en-US" dirty="0" smtClean="0"/>
          </a:p>
          <a:p>
            <a:pPr marL="285750" indent="-285750"/>
            <a:endParaRPr lang="en-US" dirty="0" smtClean="0"/>
          </a:p>
          <a:p>
            <a:pPr marL="285750" indent="-285750"/>
            <a:endParaRPr lang="en-US" dirty="0" smtClean="0"/>
          </a:p>
          <a:p>
            <a:pPr marL="285750" indent="-285750"/>
            <a:endParaRPr lang="en-US" dirty="0" smtClean="0"/>
          </a:p>
          <a:p>
            <a:pPr marL="285750" indent="-285750"/>
            <a:endParaRPr lang="en-US" dirty="0" smtClean="0"/>
          </a:p>
          <a:p>
            <a:pPr marL="285750" indent="-285750"/>
            <a:endParaRPr lang="en-US" dirty="0" smtClean="0"/>
          </a:p>
          <a:p>
            <a:endParaRPr lang="en-US" dirty="0"/>
          </a:p>
        </p:txBody>
      </p:sp>
      <p:sp>
        <p:nvSpPr>
          <p:cNvPr id="6" name="Rectangle 5"/>
          <p:cNvSpPr/>
          <p:nvPr/>
        </p:nvSpPr>
        <p:spPr>
          <a:xfrm>
            <a:off x="381000" y="5257800"/>
            <a:ext cx="4876800" cy="1200329"/>
          </a:xfrm>
          <a:prstGeom prst="rect">
            <a:avLst/>
          </a:prstGeom>
        </p:spPr>
        <p:txBody>
          <a:bodyPr wrap="square">
            <a:spAutoFit/>
          </a:bodyPr>
          <a:lstStyle/>
          <a:p>
            <a:pPr algn="ctr">
              <a:buNone/>
            </a:pPr>
            <a:r>
              <a:rPr lang="en-US" dirty="0" smtClean="0">
                <a:solidFill>
                  <a:schemeClr val="accent2">
                    <a:lumMod val="75000"/>
                  </a:schemeClr>
                </a:solidFill>
              </a:rPr>
              <a:t>For additional information, contact </a:t>
            </a:r>
          </a:p>
          <a:p>
            <a:pPr algn="ctr">
              <a:buNone/>
            </a:pPr>
            <a:r>
              <a:rPr lang="en-US" dirty="0" smtClean="0">
                <a:solidFill>
                  <a:schemeClr val="accent2">
                    <a:lumMod val="75000"/>
                  </a:schemeClr>
                </a:solidFill>
              </a:rPr>
              <a:t>Tracy Hellner, Autism Resource Specialist, 847-392-2812 ext 31  </a:t>
            </a:r>
          </a:p>
          <a:p>
            <a:pPr algn="ctr">
              <a:buNone/>
            </a:pPr>
            <a:r>
              <a:rPr lang="en-US" dirty="0" smtClean="0">
                <a:solidFill>
                  <a:schemeClr val="accent2">
                    <a:lumMod val="75000"/>
                  </a:schemeClr>
                </a:solidFill>
              </a:rPr>
              <a:t>thellner@clearbrook.org</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3810000"/>
            <a:ext cx="6858000" cy="1477328"/>
          </a:xfrm>
          <a:prstGeom prst="rect">
            <a:avLst/>
          </a:prstGeom>
          <a:noFill/>
        </p:spPr>
        <p:txBody>
          <a:bodyPr wrap="square" rtlCol="0">
            <a:spAutoFit/>
          </a:bodyPr>
          <a:lstStyle/>
          <a:p>
            <a:pPr algn="ctr"/>
            <a:r>
              <a:rPr lang="en-US" dirty="0" smtClean="0"/>
              <a:t>Lisa Lew</a:t>
            </a:r>
          </a:p>
          <a:p>
            <a:pPr algn="ctr"/>
            <a:r>
              <a:rPr lang="en-US" dirty="0" smtClean="0"/>
              <a:t>Clearbrook</a:t>
            </a:r>
          </a:p>
          <a:p>
            <a:pPr algn="ctr"/>
            <a:r>
              <a:rPr lang="en-US" dirty="0" smtClean="0"/>
              <a:t> Home Based Services Program</a:t>
            </a:r>
          </a:p>
          <a:p>
            <a:pPr algn="ctr"/>
            <a:r>
              <a:rPr lang="en-US" dirty="0" smtClean="0"/>
              <a:t>847-778-3675</a:t>
            </a:r>
          </a:p>
          <a:p>
            <a:pPr algn="ctr"/>
            <a:r>
              <a:rPr lang="en-US" dirty="0" smtClean="0">
                <a:hlinkClick r:id="rId2"/>
              </a:rPr>
              <a:t>llew@clearbrook.org</a:t>
            </a:r>
            <a:endParaRPr lang="en-US" dirty="0" smtClean="0"/>
          </a:p>
        </p:txBody>
      </p:sp>
      <p:pic>
        <p:nvPicPr>
          <p:cNvPr id="4" name="Picture 3"/>
          <p:cNvPicPr/>
          <p:nvPr/>
        </p:nvPicPr>
        <p:blipFill>
          <a:blip r:embed="rId3" cstate="print">
            <a:extLst>
              <a:ext uri="{28A0092B-C50C-407E-A947-70E740481C1C}">
                <a14:useLocalDpi xmlns:a14="http://schemas.microsoft.com/office/drawing/2010/main" xmlns="" val="0"/>
              </a:ext>
            </a:extLst>
          </a:blip>
          <a:stretch>
            <a:fillRect/>
          </a:stretch>
        </p:blipFill>
        <p:spPr>
          <a:xfrm>
            <a:off x="2209800" y="1676400"/>
            <a:ext cx="4572000" cy="1524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US" sz="3200" dirty="0" smtClean="0">
                <a:latin typeface="Arial" pitchFamily="34" charset="0"/>
                <a:cs typeface="Arial" pitchFamily="34" charset="0"/>
              </a:rPr>
              <a:t>Transition Services: Building Bridges</a:t>
            </a:r>
          </a:p>
        </p:txBody>
      </p:sp>
      <p:sp>
        <p:nvSpPr>
          <p:cNvPr id="3" name="Content Placeholder 2"/>
          <p:cNvSpPr>
            <a:spLocks noGrp="1"/>
          </p:cNvSpPr>
          <p:nvPr>
            <p:ph idx="1"/>
          </p:nvPr>
        </p:nvSpPr>
        <p:spPr>
          <a:xfrm>
            <a:off x="228600" y="1371600"/>
            <a:ext cx="8763000" cy="5334000"/>
          </a:xfrm>
        </p:spPr>
        <p:txBody>
          <a:bodyPr/>
          <a:lstStyle/>
          <a:p>
            <a:pPr algn="ctr">
              <a:buNone/>
            </a:pPr>
            <a:r>
              <a:rPr lang="en-US" sz="1600" b="1" dirty="0" smtClean="0">
                <a:solidFill>
                  <a:schemeClr val="accent2">
                    <a:lumMod val="75000"/>
                  </a:schemeClr>
                </a:solidFill>
                <a:latin typeface="Arial" pitchFamily="34" charset="0"/>
                <a:cs typeface="Arial" pitchFamily="34" charset="0"/>
                <a:hlinkClick r:id="rId2"/>
              </a:rPr>
              <a:t>http://www.clearbrook.org/page.aspx?pid=373</a:t>
            </a:r>
            <a:endParaRPr lang="en-US" sz="1600" b="1" dirty="0" smtClean="0">
              <a:solidFill>
                <a:schemeClr val="accent2">
                  <a:lumMod val="75000"/>
                </a:schemeClr>
              </a:solidFill>
              <a:latin typeface="Arial" pitchFamily="34" charset="0"/>
              <a:cs typeface="Arial" pitchFamily="34" charset="0"/>
            </a:endParaRPr>
          </a:p>
          <a:p>
            <a:pPr>
              <a:buNone/>
            </a:pPr>
            <a:endParaRPr lang="en-US" sz="1600" b="1" dirty="0" smtClean="0">
              <a:solidFill>
                <a:schemeClr val="accent2">
                  <a:lumMod val="75000"/>
                </a:schemeClr>
              </a:solidFill>
              <a:latin typeface="Arial" pitchFamily="34" charset="0"/>
              <a:cs typeface="Arial" pitchFamily="34" charset="0"/>
            </a:endParaRPr>
          </a:p>
          <a:p>
            <a:pPr>
              <a:buNone/>
            </a:pPr>
            <a:r>
              <a:rPr lang="en-US" sz="1600" dirty="0" smtClean="0">
                <a:latin typeface="Arial" pitchFamily="34" charset="0"/>
                <a:cs typeface="Arial" pitchFamily="34" charset="0"/>
              </a:rPr>
              <a:t>	Assists families and professionals in transitioning students with intellectual/developmental disabilities to the world of adult services. The following six agencies use a collaborative approach to serve these individuals: Clearbrook, </a:t>
            </a:r>
            <a:r>
              <a:rPr lang="en-US" sz="1600" dirty="0" err="1" smtClean="0">
                <a:latin typeface="Arial" pitchFamily="34" charset="0"/>
                <a:cs typeface="Arial" pitchFamily="34" charset="0"/>
              </a:rPr>
              <a:t>Elim</a:t>
            </a:r>
            <a:r>
              <a:rPr lang="en-US" sz="1600" dirty="0" smtClean="0">
                <a:latin typeface="Arial" pitchFamily="34" charset="0"/>
                <a:cs typeface="Arial" pitchFamily="34" charset="0"/>
              </a:rPr>
              <a:t> Christian Services, Helping Hand Center, PACTT Learning Center, Park Lawn Services and Seguin Services.</a:t>
            </a:r>
          </a:p>
          <a:p>
            <a:pPr>
              <a:buNone/>
            </a:pPr>
            <a:endParaRPr lang="en-US" sz="1600" dirty="0" smtClean="0">
              <a:latin typeface="Arial" pitchFamily="34" charset="0"/>
              <a:cs typeface="Arial" pitchFamily="34" charset="0"/>
            </a:endParaRPr>
          </a:p>
          <a:p>
            <a:pPr>
              <a:buNone/>
            </a:pPr>
            <a:r>
              <a:rPr lang="en-US" sz="1600" dirty="0" smtClean="0">
                <a:latin typeface="Arial" pitchFamily="34" charset="0"/>
                <a:cs typeface="Arial" pitchFamily="34" charset="0"/>
              </a:rPr>
              <a:t>	Who is served by Building Bridges?</a:t>
            </a:r>
          </a:p>
          <a:p>
            <a:r>
              <a:rPr lang="en-US" sz="1400" dirty="0" smtClean="0">
                <a:latin typeface="Arial" pitchFamily="34" charset="0"/>
                <a:cs typeface="Arial" pitchFamily="34" charset="0"/>
              </a:rPr>
              <a:t>Students aged 14 through 25 with a intellectual/developmental disability, and their families.</a:t>
            </a:r>
          </a:p>
          <a:p>
            <a:pPr>
              <a:buNone/>
            </a:pPr>
            <a:endParaRPr lang="en-US" sz="1400" dirty="0" smtClean="0">
              <a:latin typeface="Arial" pitchFamily="34" charset="0"/>
              <a:cs typeface="Arial" pitchFamily="34" charset="0"/>
            </a:endParaRPr>
          </a:p>
          <a:p>
            <a:pPr>
              <a:buNone/>
            </a:pPr>
            <a:r>
              <a:rPr lang="en-US" sz="1600" dirty="0" smtClean="0">
                <a:latin typeface="Arial" pitchFamily="34" charset="0"/>
                <a:cs typeface="Arial" pitchFamily="34" charset="0"/>
              </a:rPr>
              <a:t>	Provides assistance in these areas:</a:t>
            </a:r>
          </a:p>
          <a:p>
            <a:r>
              <a:rPr lang="en-US" sz="1400" dirty="0" smtClean="0">
                <a:latin typeface="Arial" pitchFamily="34" charset="0"/>
                <a:cs typeface="Arial" pitchFamily="34" charset="0"/>
              </a:rPr>
              <a:t>Entry into Developmental Disabilities system (PAS, PUNS)</a:t>
            </a:r>
          </a:p>
          <a:p>
            <a:r>
              <a:rPr lang="en-US" sz="1400" dirty="0" smtClean="0">
                <a:latin typeface="Arial" pitchFamily="34" charset="0"/>
                <a:cs typeface="Arial" pitchFamily="34" charset="0"/>
              </a:rPr>
              <a:t>Financial/Medical Benefits (SSI, Medicaid)</a:t>
            </a:r>
          </a:p>
          <a:p>
            <a:r>
              <a:rPr lang="en-US" sz="1400" dirty="0" smtClean="0">
                <a:latin typeface="Arial" pitchFamily="34" charset="0"/>
                <a:cs typeface="Arial" pitchFamily="34" charset="0"/>
              </a:rPr>
              <a:t>Legal Resources (Guardianship, Special Needs Trust, Power of Attorney, Wills)</a:t>
            </a:r>
          </a:p>
          <a:p>
            <a:r>
              <a:rPr lang="en-US" sz="1400" dirty="0" smtClean="0">
                <a:latin typeface="Arial" pitchFamily="34" charset="0"/>
                <a:cs typeface="Arial" pitchFamily="34" charset="0"/>
              </a:rPr>
              <a:t>Program Funding (Waivers, Residential Program, Day Program, DORS)</a:t>
            </a:r>
          </a:p>
          <a:p>
            <a:r>
              <a:rPr lang="en-US" sz="1400" dirty="0" smtClean="0">
                <a:latin typeface="Arial" pitchFamily="34" charset="0"/>
                <a:cs typeface="Arial" pitchFamily="34" charset="0"/>
              </a:rPr>
              <a:t>Training/Coaching (Parent Education &amp; Support, Options for Community Services, Self-Advocacy)</a:t>
            </a:r>
          </a:p>
          <a:p>
            <a:pPr algn="ctr">
              <a:buNone/>
            </a:pPr>
            <a:endParaRPr lang="en-US" sz="1600" b="1" dirty="0" smtClean="0">
              <a:solidFill>
                <a:schemeClr val="accent2">
                  <a:lumMod val="75000"/>
                </a:schemeClr>
              </a:solidFill>
              <a:latin typeface="Arial" pitchFamily="34" charset="0"/>
              <a:cs typeface="Arial" pitchFamily="34" charset="0"/>
            </a:endParaRPr>
          </a:p>
          <a:p>
            <a:pPr>
              <a:buNone/>
            </a:pPr>
            <a:r>
              <a:rPr lang="en-US" sz="1600" dirty="0" smtClean="0">
                <a:solidFill>
                  <a:schemeClr val="accent2">
                    <a:lumMod val="75000"/>
                  </a:schemeClr>
                </a:solidFill>
                <a:latin typeface="Arial" pitchFamily="34" charset="0"/>
                <a:cs typeface="Arial" pitchFamily="34" charset="0"/>
              </a:rPr>
              <a:t>For additional information, contact Michelle Schwartz, Transition Outreach Specialist</a:t>
            </a:r>
          </a:p>
          <a:p>
            <a:pPr>
              <a:buNone/>
            </a:pPr>
            <a:r>
              <a:rPr lang="en-US" sz="1600" dirty="0" smtClean="0">
                <a:solidFill>
                  <a:schemeClr val="accent2">
                    <a:lumMod val="75000"/>
                  </a:schemeClr>
                </a:solidFill>
                <a:latin typeface="Arial" pitchFamily="34" charset="0"/>
                <a:cs typeface="Arial" pitchFamily="34" charset="0"/>
              </a:rPr>
              <a:t>847-385-5354 or </a:t>
            </a:r>
            <a:r>
              <a:rPr lang="en-US" sz="1600" dirty="0" smtClean="0">
                <a:solidFill>
                  <a:schemeClr val="accent2">
                    <a:lumMod val="75000"/>
                  </a:schemeClr>
                </a:solidFill>
                <a:latin typeface="Arial" pitchFamily="34" charset="0"/>
                <a:cs typeface="Arial" pitchFamily="34" charset="0"/>
                <a:hlinkClick r:id="rId3"/>
              </a:rPr>
              <a:t>mschwartz@clearbrook.org</a:t>
            </a:r>
            <a:endParaRPr lang="en-US" sz="1600" dirty="0" smtClean="0">
              <a:solidFill>
                <a:schemeClr val="accent2">
                  <a:lumMod val="75000"/>
                </a:schemeClr>
              </a:solidFill>
              <a:latin typeface="Arial" pitchFamily="34" charset="0"/>
              <a:cs typeface="Arial" pitchFamily="34" charset="0"/>
            </a:endParaRPr>
          </a:p>
          <a:p>
            <a:endParaRPr lang="en-U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152400" y="228600"/>
            <a:ext cx="8991600" cy="838200"/>
          </a:xfrm>
        </p:spPr>
        <p:txBody>
          <a:bodyPr>
            <a:normAutofit/>
          </a:bodyPr>
          <a:lstStyle/>
          <a:p>
            <a:pPr eaLnBrk="1" hangingPunct="1">
              <a:defRPr/>
            </a:pPr>
            <a:r>
              <a:rPr lang="en-US" sz="4400" dirty="0" smtClean="0"/>
              <a:t>Clearbrook Programs:  Adult Services</a:t>
            </a:r>
          </a:p>
        </p:txBody>
      </p:sp>
      <p:sp>
        <p:nvSpPr>
          <p:cNvPr id="178179" name="Rectangle 3"/>
          <p:cNvSpPr>
            <a:spLocks noGrp="1" noChangeArrowheads="1"/>
          </p:cNvSpPr>
          <p:nvPr>
            <p:ph idx="1"/>
          </p:nvPr>
        </p:nvSpPr>
        <p:spPr>
          <a:xfrm>
            <a:off x="152400" y="990600"/>
            <a:ext cx="9144000" cy="5410200"/>
          </a:xfrm>
        </p:spPr>
        <p:txBody>
          <a:bodyPr>
            <a:normAutofit/>
          </a:bodyPr>
          <a:lstStyle/>
          <a:p>
            <a:pPr marL="974725" indent="0" eaLnBrk="1" hangingPunct="1">
              <a:buFont typeface="Wingdings" pitchFamily="2" charset="2"/>
              <a:buChar char="Ø"/>
              <a:defRPr/>
            </a:pPr>
            <a:endParaRPr lang="en-US" sz="2400" b="1" i="1" dirty="0" smtClean="0"/>
          </a:p>
          <a:p>
            <a:pPr eaLnBrk="1" hangingPunct="1">
              <a:buFont typeface="Wingdings" pitchFamily="2" charset="2"/>
              <a:buChar char="§"/>
              <a:defRPr/>
            </a:pPr>
            <a:endParaRPr lang="en-US" sz="2400" b="1" dirty="0" smtClean="0"/>
          </a:p>
        </p:txBody>
      </p:sp>
      <p:graphicFrame>
        <p:nvGraphicFramePr>
          <p:cNvPr id="4" name="Diagram 3"/>
          <p:cNvGraphicFramePr/>
          <p:nvPr/>
        </p:nvGraphicFramePr>
        <p:xfrm>
          <a:off x="0" y="2133600"/>
          <a:ext cx="8915400" cy="383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a:xfrm>
            <a:off x="4343400" y="3276600"/>
            <a:ext cx="381000" cy="358891"/>
          </a:xfrm>
          <a:prstGeom prst="ellipse">
            <a:avLst/>
          </a:prstGeom>
          <a:solidFill>
            <a:schemeClr val="accent4"/>
          </a:solidFill>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cxnSp>
        <p:nvCxnSpPr>
          <p:cNvPr id="16" name="Straight Arrow Connector 15"/>
          <p:cNvCxnSpPr/>
          <p:nvPr/>
        </p:nvCxnSpPr>
        <p:spPr>
          <a:xfrm flipV="1">
            <a:off x="914400" y="2133600"/>
            <a:ext cx="3886200" cy="2590800"/>
          </a:xfrm>
          <a:prstGeom prst="straightConnector1">
            <a:avLst/>
          </a:prstGeom>
          <a:ln w="5080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114800" y="3810000"/>
            <a:ext cx="3886200" cy="2590800"/>
          </a:xfrm>
          <a:prstGeom prst="straightConnector1">
            <a:avLst/>
          </a:prstGeom>
          <a:ln w="5080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19586269">
            <a:off x="-173145" y="2782992"/>
            <a:ext cx="6044331" cy="369332"/>
          </a:xfrm>
          <a:prstGeom prst="rect">
            <a:avLst/>
          </a:prstGeom>
          <a:noFill/>
        </p:spPr>
        <p:txBody>
          <a:bodyPr wrap="square" rtlCol="0">
            <a:spAutoFit/>
          </a:bodyPr>
          <a:lstStyle/>
          <a:p>
            <a:r>
              <a:rPr lang="en-US" sz="1800" dirty="0" smtClean="0">
                <a:solidFill>
                  <a:schemeClr val="tx2">
                    <a:lumMod val="40000"/>
                    <a:lumOff val="60000"/>
                  </a:schemeClr>
                </a:solidFill>
              </a:rPr>
              <a:t>Home-Based Services</a:t>
            </a:r>
            <a:endParaRPr lang="en-US" sz="1800" dirty="0">
              <a:solidFill>
                <a:schemeClr val="tx2">
                  <a:lumMod val="40000"/>
                  <a:lumOff val="60000"/>
                </a:schemeClr>
              </a:solidFill>
            </a:endParaRPr>
          </a:p>
        </p:txBody>
      </p:sp>
      <p:sp>
        <p:nvSpPr>
          <p:cNvPr id="21" name="TextBox 20"/>
          <p:cNvSpPr txBox="1"/>
          <p:nvPr/>
        </p:nvSpPr>
        <p:spPr>
          <a:xfrm rot="19586269">
            <a:off x="5254574" y="4990744"/>
            <a:ext cx="2177591" cy="369332"/>
          </a:xfrm>
          <a:prstGeom prst="rect">
            <a:avLst/>
          </a:prstGeom>
          <a:noFill/>
        </p:spPr>
        <p:txBody>
          <a:bodyPr wrap="square" rtlCol="0">
            <a:spAutoFit/>
          </a:bodyPr>
          <a:lstStyle/>
          <a:p>
            <a:r>
              <a:rPr lang="en-US" sz="1800" dirty="0" smtClean="0">
                <a:solidFill>
                  <a:schemeClr val="tx2">
                    <a:lumMod val="40000"/>
                    <a:lumOff val="60000"/>
                  </a:schemeClr>
                </a:solidFill>
              </a:rPr>
              <a:t>Clinical Services</a:t>
            </a:r>
            <a:endParaRPr lang="en-US" sz="1800" dirty="0">
              <a:solidFill>
                <a:schemeClr val="tx2">
                  <a:lumMod val="40000"/>
                  <a:lumOff val="60000"/>
                </a:schemeClr>
              </a:solidFill>
            </a:endParaRPr>
          </a:p>
        </p:txBody>
      </p:sp>
      <p:sp>
        <p:nvSpPr>
          <p:cNvPr id="10" name="Oval 9"/>
          <p:cNvSpPr/>
          <p:nvPr/>
        </p:nvSpPr>
        <p:spPr>
          <a:xfrm>
            <a:off x="1905000" y="4876800"/>
            <a:ext cx="342997" cy="350204"/>
          </a:xfrm>
          <a:prstGeom prst="ellipse">
            <a:avLst/>
          </a:prstGeom>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1219200" y="228600"/>
            <a:ext cx="6781799" cy="1143000"/>
          </a:xfrm>
          <a:solidFill>
            <a:schemeClr val="accent3">
              <a:lumMod val="60000"/>
              <a:lumOff val="40000"/>
            </a:schemeClr>
          </a:solidFill>
        </p:spPr>
        <p:txBody>
          <a:bodyPr>
            <a:normAutofit fontScale="90000"/>
          </a:bodyPr>
          <a:lstStyle/>
          <a:p>
            <a:pPr eaLnBrk="1" hangingPunct="1">
              <a:defRPr/>
            </a:pPr>
            <a:r>
              <a:rPr lang="en-US" sz="3600" b="1" dirty="0" smtClean="0"/>
              <a:t/>
            </a:r>
            <a:br>
              <a:rPr lang="en-US" sz="3600" b="1" dirty="0" smtClean="0"/>
            </a:br>
            <a:r>
              <a:rPr lang="en-US" sz="3600" b="1" dirty="0" smtClean="0"/>
              <a:t/>
            </a:r>
            <a:br>
              <a:rPr lang="en-US" sz="3600" b="1" dirty="0" smtClean="0"/>
            </a:br>
            <a:r>
              <a:rPr lang="en-US" sz="3600" b="1" dirty="0" smtClean="0"/>
              <a:t>ADULT DAY SERVICES </a:t>
            </a:r>
            <a:br>
              <a:rPr lang="en-US" sz="3600" b="1" dirty="0" smtClean="0"/>
            </a:br>
            <a:r>
              <a:rPr lang="en-US" sz="3600" b="1" dirty="0" smtClean="0"/>
              <a:t/>
            </a:r>
            <a:br>
              <a:rPr lang="en-US" sz="3600" b="1" dirty="0" smtClean="0"/>
            </a:br>
            <a:r>
              <a:rPr lang="en-US" sz="3600" dirty="0" smtClean="0"/>
              <a:t/>
            </a:r>
            <a:br>
              <a:rPr lang="en-US" sz="3600" dirty="0" smtClean="0"/>
            </a:br>
            <a:endParaRPr lang="en-US" sz="3600" dirty="0" smtClean="0"/>
          </a:p>
        </p:txBody>
      </p:sp>
      <p:sp>
        <p:nvSpPr>
          <p:cNvPr id="180227" name="Rectangle 3"/>
          <p:cNvSpPr>
            <a:spLocks noGrp="1" noChangeArrowheads="1"/>
          </p:cNvSpPr>
          <p:nvPr>
            <p:ph idx="1"/>
          </p:nvPr>
        </p:nvSpPr>
        <p:spPr>
          <a:xfrm>
            <a:off x="152400" y="1447800"/>
            <a:ext cx="8763000" cy="5257800"/>
          </a:xfrm>
        </p:spPr>
        <p:txBody>
          <a:bodyPr>
            <a:normAutofit/>
          </a:bodyPr>
          <a:lstStyle/>
          <a:p>
            <a:pPr marL="741363" lvl="1" indent="-284163" algn="ctr" eaLnBrk="1" hangingPunct="1">
              <a:buNone/>
              <a:defRPr/>
            </a:pPr>
            <a:r>
              <a:rPr lang="en-US" sz="1800" dirty="0" smtClean="0">
                <a:hlinkClick r:id="rId2"/>
              </a:rPr>
              <a:t>http://www.clearbrook.org/page.aspx?pid=377</a:t>
            </a:r>
            <a:endParaRPr lang="en-US" sz="1800" dirty="0" smtClean="0"/>
          </a:p>
          <a:p>
            <a:pPr marL="741363" lvl="1" indent="-284163" algn="ctr" eaLnBrk="1" hangingPunct="1">
              <a:buNone/>
              <a:defRPr/>
            </a:pPr>
            <a:endParaRPr lang="en-US" sz="1800" dirty="0" smtClean="0">
              <a:solidFill>
                <a:srgbClr val="C00000"/>
              </a:solidFill>
            </a:endParaRPr>
          </a:p>
          <a:p>
            <a:pPr marL="741363" lvl="1" indent="-284163" eaLnBrk="1" hangingPunct="1">
              <a:buNone/>
              <a:defRPr/>
            </a:pPr>
            <a:r>
              <a:rPr lang="en-US" sz="1700" b="1" dirty="0" smtClean="0"/>
              <a:t>Developmental Training (DT)-</a:t>
            </a:r>
            <a:r>
              <a:rPr lang="en-US" sz="1700" dirty="0" smtClean="0"/>
              <a:t> Schaumburg, Gages Lake &amp; Palatine</a:t>
            </a:r>
            <a:endParaRPr lang="en-US" sz="1700" b="1" dirty="0" smtClean="0"/>
          </a:p>
          <a:p>
            <a:pPr marL="741363" lvl="1" indent="-284163" eaLnBrk="1" hangingPunct="1">
              <a:buNone/>
              <a:defRPr/>
            </a:pPr>
            <a:r>
              <a:rPr lang="en-US" sz="1700" b="1" dirty="0" smtClean="0"/>
              <a:t>Autism Day Services (CAP)- </a:t>
            </a:r>
            <a:r>
              <a:rPr lang="en-US" sz="1700" dirty="0" smtClean="0"/>
              <a:t>Palatine &amp; Northbrook</a:t>
            </a:r>
            <a:endParaRPr lang="en-US" sz="1700" b="1" dirty="0" smtClean="0"/>
          </a:p>
          <a:p>
            <a:pPr marL="741363" lvl="1" indent="-284163">
              <a:buNone/>
              <a:defRPr/>
            </a:pPr>
            <a:r>
              <a:rPr lang="en-US" sz="1700" b="1" dirty="0" smtClean="0"/>
              <a:t>Senior Day Services (ACES)- </a:t>
            </a:r>
            <a:r>
              <a:rPr lang="en-US" sz="1700" dirty="0" smtClean="0"/>
              <a:t>Rolling Meadows</a:t>
            </a:r>
          </a:p>
          <a:p>
            <a:pPr marL="741363" lvl="1" indent="-284163">
              <a:buNone/>
              <a:defRPr/>
            </a:pPr>
            <a:r>
              <a:rPr lang="en-US" sz="1700" b="1" dirty="0" smtClean="0"/>
              <a:t>Employment &amp; Training-  </a:t>
            </a:r>
            <a:r>
              <a:rPr lang="en-US" sz="1700" dirty="0" smtClean="0"/>
              <a:t>Arlington Heights &amp; Palatine</a:t>
            </a:r>
          </a:p>
          <a:p>
            <a:pPr marL="741363" lvl="1" indent="-284163">
              <a:buNone/>
              <a:defRPr/>
            </a:pPr>
            <a:r>
              <a:rPr lang="en-US" sz="1700" b="1" dirty="0" smtClean="0"/>
              <a:t>CHOICE Program- </a:t>
            </a:r>
            <a:r>
              <a:rPr lang="en-US" sz="1700" dirty="0" smtClean="0"/>
              <a:t>Evanston</a:t>
            </a:r>
          </a:p>
          <a:p>
            <a:pPr marL="741363" lvl="1" indent="-284163">
              <a:buNone/>
              <a:defRPr/>
            </a:pPr>
            <a:r>
              <a:rPr lang="en-US" sz="1700" b="1" dirty="0" smtClean="0"/>
              <a:t>PURSUIT Program- </a:t>
            </a:r>
            <a:r>
              <a:rPr lang="en-US" sz="1700" dirty="0" smtClean="0"/>
              <a:t>Rolling Meadows</a:t>
            </a:r>
          </a:p>
          <a:p>
            <a:pPr marL="741363" lvl="1" indent="-284163" eaLnBrk="1" hangingPunct="1">
              <a:buNone/>
              <a:defRPr/>
            </a:pPr>
            <a:r>
              <a:rPr lang="en-US" sz="1700" b="1" dirty="0" smtClean="0"/>
              <a:t>Partners in Adult Learning (PAL) Program- </a:t>
            </a:r>
            <a:r>
              <a:rPr lang="en-US" sz="1700" dirty="0" smtClean="0"/>
              <a:t>Palatine</a:t>
            </a:r>
            <a:endParaRPr lang="en-US" sz="1700" b="1" dirty="0" smtClean="0"/>
          </a:p>
          <a:p>
            <a:pPr lvl="2" eaLnBrk="1" hangingPunct="1">
              <a:buClr>
                <a:schemeClr val="tx1"/>
              </a:buClr>
              <a:buNone/>
              <a:defRPr/>
            </a:pPr>
            <a:r>
              <a:rPr lang="en-US" sz="1700" dirty="0" smtClean="0"/>
              <a:t>     </a:t>
            </a:r>
          </a:p>
          <a:p>
            <a:pPr marL="741363" lvl="1" indent="-284163" eaLnBrk="1" hangingPunct="1">
              <a:buFont typeface="Wingdings" pitchFamily="2" charset="2"/>
              <a:buNone/>
              <a:defRPr/>
            </a:pPr>
            <a:r>
              <a:rPr lang="en-US" sz="1700" dirty="0" smtClean="0"/>
              <a:t>	</a:t>
            </a:r>
            <a:r>
              <a:rPr lang="en-US" sz="2000" dirty="0" smtClean="0">
                <a:solidFill>
                  <a:srgbClr val="C00000"/>
                </a:solidFill>
              </a:rPr>
              <a:t>For additional information contact the Admissions Department:</a:t>
            </a:r>
          </a:p>
          <a:p>
            <a:pPr marL="741363" lvl="1" indent="-284163" eaLnBrk="1" hangingPunct="1">
              <a:buNone/>
              <a:defRPr/>
            </a:pPr>
            <a:r>
              <a:rPr lang="en-US" sz="2000" dirty="0" smtClean="0">
                <a:solidFill>
                  <a:srgbClr val="C00000"/>
                </a:solidFill>
              </a:rPr>
              <a:t>	Melinda Meyer	847-385-5328	</a:t>
            </a:r>
            <a:r>
              <a:rPr lang="en-US" sz="2000" dirty="0" smtClean="0">
                <a:solidFill>
                  <a:srgbClr val="C00000"/>
                </a:solidFill>
                <a:hlinkClick r:id="rId3"/>
              </a:rPr>
              <a:t>mmeyer@clearbrook.org</a:t>
            </a:r>
            <a:endParaRPr lang="en-US" sz="2000" dirty="0" smtClean="0">
              <a:solidFill>
                <a:srgbClr val="C00000"/>
              </a:solidFill>
            </a:endParaRPr>
          </a:p>
          <a:p>
            <a:pPr marL="741363" lvl="1" indent="-284163" eaLnBrk="1" hangingPunct="1">
              <a:buNone/>
              <a:defRPr/>
            </a:pPr>
            <a:r>
              <a:rPr lang="en-US" sz="2000" dirty="0" smtClean="0">
                <a:solidFill>
                  <a:srgbClr val="C00000"/>
                </a:solidFill>
              </a:rPr>
              <a:t>     Tracy Martin 	847-385-5018	</a:t>
            </a:r>
            <a:r>
              <a:rPr lang="en-US" sz="2000" dirty="0" smtClean="0">
                <a:solidFill>
                  <a:srgbClr val="C00000"/>
                </a:solidFill>
                <a:hlinkClick r:id="rId4"/>
              </a:rPr>
              <a:t>tmartin@clearbrook.org</a:t>
            </a:r>
            <a:endParaRPr lang="en-US" sz="2000" dirty="0" smtClean="0">
              <a:solidFill>
                <a:srgbClr val="C00000"/>
              </a:solidFill>
            </a:endParaRPr>
          </a:p>
          <a:p>
            <a:pPr marL="741363" lvl="1" indent="-284163" eaLnBrk="1" hangingPunct="1">
              <a:buNone/>
              <a:defRPr/>
            </a:pPr>
            <a:endParaRPr lang="en-US" sz="2400"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04800"/>
            <a:ext cx="7406640" cy="1143000"/>
          </a:xfrm>
          <a:solidFill>
            <a:schemeClr val="accent3">
              <a:lumMod val="60000"/>
              <a:lumOff val="40000"/>
            </a:schemeClr>
          </a:solidFill>
        </p:spPr>
        <p:txBody>
          <a:bodyPr>
            <a:normAutofit/>
          </a:bodyPr>
          <a:lstStyle/>
          <a:p>
            <a:r>
              <a:rPr lang="en-US" sz="2400" b="1" dirty="0" smtClean="0"/>
              <a:t>Home-Based Services Program (HBS)</a:t>
            </a:r>
            <a:endParaRPr lang="en-US" sz="2400" b="1" dirty="0"/>
          </a:p>
        </p:txBody>
      </p:sp>
      <p:sp>
        <p:nvSpPr>
          <p:cNvPr id="3" name="Subtitle 2"/>
          <p:cNvSpPr>
            <a:spLocks noGrp="1"/>
          </p:cNvSpPr>
          <p:nvPr>
            <p:ph type="subTitle" idx="1"/>
          </p:nvPr>
        </p:nvSpPr>
        <p:spPr>
          <a:xfrm>
            <a:off x="533400" y="609600"/>
            <a:ext cx="5486400" cy="2362200"/>
          </a:xfrm>
        </p:spPr>
        <p:txBody>
          <a:bodyPr>
            <a:normAutofit fontScale="77500" lnSpcReduction="20000"/>
          </a:bodyPr>
          <a:lstStyle/>
          <a:p>
            <a:pPr>
              <a:spcBef>
                <a:spcPts val="200"/>
              </a:spcBef>
            </a:pPr>
            <a:endParaRPr lang="en-US" sz="2300" dirty="0" smtClean="0">
              <a:hlinkClick r:id="rId3"/>
            </a:endParaRPr>
          </a:p>
          <a:p>
            <a:pPr>
              <a:spcBef>
                <a:spcPts val="200"/>
              </a:spcBef>
            </a:pPr>
            <a:r>
              <a:rPr lang="en-US" sz="2300" dirty="0" smtClean="0">
                <a:hlinkClick r:id="rId3"/>
              </a:rPr>
              <a:t>http://www.clearbrook.org/programs/homebased</a:t>
            </a:r>
            <a:endParaRPr lang="en-US" sz="2300" dirty="0" smtClean="0"/>
          </a:p>
          <a:p>
            <a:pPr>
              <a:spcBef>
                <a:spcPts val="200"/>
              </a:spcBef>
            </a:pPr>
            <a:endParaRPr lang="en-US" sz="2800" dirty="0" smtClean="0"/>
          </a:p>
          <a:p>
            <a:pPr marL="0">
              <a:spcBef>
                <a:spcPts val="200"/>
              </a:spcBef>
            </a:pPr>
            <a:r>
              <a:rPr lang="en-US" sz="2800" dirty="0" smtClean="0">
                <a:solidFill>
                  <a:schemeClr val="tx1"/>
                </a:solidFill>
              </a:rPr>
              <a:t>This</a:t>
            </a:r>
            <a:r>
              <a:rPr lang="en-US" sz="2800" dirty="0">
                <a:solidFill>
                  <a:schemeClr val="accent1"/>
                </a:solidFill>
              </a:rPr>
              <a:t> </a:t>
            </a:r>
            <a:r>
              <a:rPr lang="en-US" sz="2800" dirty="0" smtClean="0">
                <a:solidFill>
                  <a:schemeClr val="tx1"/>
                </a:solidFill>
              </a:rPr>
              <a:t>program provides active treatment based services to children and adults with intellectual/developmental disabilities and their family. </a:t>
            </a:r>
            <a:r>
              <a:rPr lang="en-US" dirty="0" smtClean="0"/>
              <a:t/>
            </a:r>
            <a:br>
              <a:rPr lang="en-US" dirty="0" smtClean="0"/>
            </a:br>
            <a:endParaRPr lang="en-US" dirty="0" smtClean="0"/>
          </a:p>
          <a:p>
            <a:endParaRPr lang="en-US" dirty="0" smtClean="0"/>
          </a:p>
          <a:p>
            <a:endParaRPr lang="en-US" dirty="0" smtClean="0"/>
          </a:p>
          <a:p>
            <a:endParaRPr lang="en-US" dirty="0" smtClean="0"/>
          </a:p>
          <a:p>
            <a:endParaRPr lang="en-US" dirty="0"/>
          </a:p>
        </p:txBody>
      </p:sp>
      <p:sp>
        <p:nvSpPr>
          <p:cNvPr id="6" name="TextBox 5"/>
          <p:cNvSpPr txBox="1"/>
          <p:nvPr/>
        </p:nvSpPr>
        <p:spPr>
          <a:xfrm>
            <a:off x="304800" y="2819400"/>
            <a:ext cx="7924800" cy="4585871"/>
          </a:xfrm>
          <a:prstGeom prst="rect">
            <a:avLst/>
          </a:prstGeom>
          <a:noFill/>
        </p:spPr>
        <p:txBody>
          <a:bodyPr wrap="square" rtlCol="0">
            <a:spAutoFit/>
          </a:bodyPr>
          <a:lstStyle/>
          <a:p>
            <a:r>
              <a:rPr lang="en-US" sz="2200" dirty="0" smtClean="0">
                <a:effectLst>
                  <a:outerShdw blurRad="38100" dist="38100" dir="2700000" algn="tl">
                    <a:srgbClr val="000000">
                      <a:alpha val="43137"/>
                    </a:srgbClr>
                  </a:outerShdw>
                </a:effectLst>
                <a:latin typeface="+mn-lt"/>
              </a:rPr>
              <a:t>The  Program</a:t>
            </a:r>
            <a:r>
              <a:rPr lang="en-US" sz="2200" dirty="0" smtClean="0">
                <a:latin typeface="+mn-lt"/>
              </a:rPr>
              <a:t>:</a:t>
            </a:r>
          </a:p>
          <a:p>
            <a:pPr marL="457200">
              <a:buClr>
                <a:schemeClr val="accent1"/>
              </a:buClr>
              <a:buFont typeface="Wingdings" pitchFamily="2" charset="2"/>
              <a:buChar char="Ø"/>
            </a:pPr>
            <a:r>
              <a:rPr lang="en-US" sz="2200" dirty="0" smtClean="0">
                <a:latin typeface="+mn-lt"/>
              </a:rPr>
              <a:t>  Provides support in the comfort and familiarity of a home,</a:t>
            </a:r>
          </a:p>
          <a:p>
            <a:pPr marL="457200">
              <a:buClr>
                <a:schemeClr val="accent1"/>
              </a:buClr>
            </a:pPr>
            <a:r>
              <a:rPr lang="en-US" sz="2200" dirty="0">
                <a:latin typeface="+mn-lt"/>
              </a:rPr>
              <a:t> </a:t>
            </a:r>
            <a:r>
              <a:rPr lang="en-US" sz="2200" dirty="0" smtClean="0">
                <a:latin typeface="+mn-lt"/>
              </a:rPr>
              <a:t>    educational setting and/or community environment. </a:t>
            </a:r>
          </a:p>
          <a:p>
            <a:pPr marL="457200">
              <a:buClr>
                <a:schemeClr val="accent1"/>
              </a:buClr>
              <a:buFont typeface="Wingdings" pitchFamily="2" charset="2"/>
              <a:buChar char="Ø"/>
            </a:pPr>
            <a:r>
              <a:rPr lang="en-US" sz="2200" dirty="0" smtClean="0">
                <a:latin typeface="+mn-lt"/>
              </a:rPr>
              <a:t>  Provides services to promote skill development and</a:t>
            </a:r>
          </a:p>
          <a:p>
            <a:pPr marL="457200">
              <a:buClr>
                <a:schemeClr val="accent1"/>
              </a:buClr>
            </a:pPr>
            <a:r>
              <a:rPr lang="en-US" sz="2200" dirty="0" smtClean="0">
                <a:latin typeface="+mn-lt"/>
              </a:rPr>
              <a:t>     community integration.</a:t>
            </a:r>
          </a:p>
          <a:p>
            <a:pPr marL="457200">
              <a:buClr>
                <a:schemeClr val="accent1"/>
              </a:buClr>
              <a:buFont typeface="Wingdings" pitchFamily="2" charset="2"/>
              <a:buChar char="Ø"/>
            </a:pPr>
            <a:r>
              <a:rPr lang="en-US" sz="2200" dirty="0" smtClean="0">
                <a:latin typeface="+mn-lt"/>
              </a:rPr>
              <a:t>  Coordinates with other programs in which family members</a:t>
            </a:r>
          </a:p>
          <a:p>
            <a:pPr marL="457200">
              <a:buClr>
                <a:schemeClr val="accent1"/>
              </a:buClr>
            </a:pPr>
            <a:r>
              <a:rPr lang="en-US" sz="2200" dirty="0">
                <a:latin typeface="+mn-lt"/>
              </a:rPr>
              <a:t> </a:t>
            </a:r>
            <a:r>
              <a:rPr lang="en-US" sz="2200" dirty="0" smtClean="0">
                <a:latin typeface="+mn-lt"/>
              </a:rPr>
              <a:t>     may participate.</a:t>
            </a:r>
          </a:p>
          <a:p>
            <a:pPr lvl="1">
              <a:buClr>
                <a:schemeClr val="accent1"/>
              </a:buClr>
              <a:buFont typeface="Wingdings" pitchFamily="2" charset="2"/>
              <a:buChar char="Ø"/>
            </a:pPr>
            <a:r>
              <a:rPr lang="en-US" sz="2200" dirty="0" smtClean="0">
                <a:latin typeface="+mn-lt"/>
              </a:rPr>
              <a:t>  Offices in Arlington Heights, Northbrook and Downers Grove</a:t>
            </a:r>
          </a:p>
          <a:p>
            <a:pPr marL="457200">
              <a:buClr>
                <a:schemeClr val="accent1"/>
              </a:buClr>
              <a:buFont typeface="Wingdings" pitchFamily="2" charset="2"/>
              <a:buChar char="Ø"/>
            </a:pPr>
            <a:r>
              <a:rPr lang="en-US" sz="2200" dirty="0" smtClean="0">
                <a:latin typeface="+mn-lt"/>
              </a:rPr>
              <a:t>  Currently </a:t>
            </a:r>
            <a:r>
              <a:rPr lang="en-US" sz="2200" smtClean="0">
                <a:latin typeface="+mn-lt"/>
              </a:rPr>
              <a:t>serves over 1000 </a:t>
            </a:r>
            <a:r>
              <a:rPr lang="en-US" sz="2200" dirty="0" smtClean="0">
                <a:latin typeface="+mn-lt"/>
              </a:rPr>
              <a:t>individuals in 13 Illinois counties.</a:t>
            </a:r>
          </a:p>
          <a:p>
            <a:pPr marL="914400" lvl="1">
              <a:buClr>
                <a:schemeClr val="accent1"/>
              </a:buClr>
            </a:pPr>
            <a:endParaRPr lang="en-US" sz="2200" dirty="0" smtClean="0">
              <a:latin typeface="+mn-lt"/>
            </a:endParaRPr>
          </a:p>
          <a:p>
            <a:pPr>
              <a:buClr>
                <a:schemeClr val="accent1"/>
              </a:buClr>
            </a:pPr>
            <a:r>
              <a:rPr lang="en-US" dirty="0" smtClean="0">
                <a:solidFill>
                  <a:srgbClr val="C00000"/>
                </a:solidFill>
                <a:latin typeface="+mn-lt"/>
              </a:rPr>
              <a:t>For additional information, contact Hollis Gorrie, Program Director at 847-385-5041 or hgorrie@clearbrook.org.</a:t>
            </a:r>
          </a:p>
          <a:p>
            <a:r>
              <a:rPr lang="en-US" dirty="0" smtClean="0"/>
              <a:t/>
            </a:r>
            <a:br>
              <a:rPr lang="en-US" dirty="0" smtClean="0"/>
            </a:br>
            <a:endParaRPr lang="en-US" dirty="0"/>
          </a:p>
        </p:txBody>
      </p:sp>
      <p:pic>
        <p:nvPicPr>
          <p:cNvPr id="7" name="Picture 6" descr="IMG0134_00_051.jpg"/>
          <p:cNvPicPr>
            <a:picLocks noChangeAspect="1"/>
          </p:cNvPicPr>
          <p:nvPr/>
        </p:nvPicPr>
        <p:blipFill>
          <a:blip r:embed="rId4" cstate="print"/>
          <a:stretch>
            <a:fillRect/>
          </a:stretch>
        </p:blipFill>
        <p:spPr>
          <a:xfrm>
            <a:off x="6096000" y="685800"/>
            <a:ext cx="2819400" cy="2243024"/>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498080" cy="1143000"/>
          </a:xfrm>
          <a:solidFill>
            <a:schemeClr val="accent3">
              <a:lumMod val="60000"/>
              <a:lumOff val="40000"/>
            </a:schemeClr>
          </a:solidFill>
        </p:spPr>
        <p:txBody>
          <a:bodyPr/>
          <a:lstStyle/>
          <a:p>
            <a:r>
              <a:rPr lang="en-US" dirty="0" smtClean="0"/>
              <a:t>Adult Residential Services  </a:t>
            </a:r>
            <a:endParaRPr lang="en-US" dirty="0"/>
          </a:p>
        </p:txBody>
      </p:sp>
      <p:sp>
        <p:nvSpPr>
          <p:cNvPr id="3" name="Content Placeholder 2"/>
          <p:cNvSpPr>
            <a:spLocks noGrp="1"/>
          </p:cNvSpPr>
          <p:nvPr>
            <p:ph idx="1"/>
          </p:nvPr>
        </p:nvSpPr>
        <p:spPr>
          <a:xfrm>
            <a:off x="0" y="1371600"/>
            <a:ext cx="9601200" cy="5334000"/>
          </a:xfrm>
        </p:spPr>
        <p:txBody>
          <a:bodyPr>
            <a:normAutofit/>
          </a:bodyPr>
          <a:lstStyle/>
          <a:p>
            <a:pPr>
              <a:buFont typeface="Wingdings" pitchFamily="2" charset="2"/>
              <a:buChar char="Ø"/>
            </a:pPr>
            <a:r>
              <a:rPr lang="en-US" sz="2000" dirty="0" smtClean="0"/>
              <a:t>Intermediate Care Facilities for Individuals with Intellectual/Developmental (ICF/IID)</a:t>
            </a:r>
          </a:p>
          <a:p>
            <a:pPr>
              <a:buNone/>
            </a:pPr>
            <a:r>
              <a:rPr lang="en-US" sz="2000" dirty="0" smtClean="0"/>
              <a:t>        </a:t>
            </a:r>
            <a:r>
              <a:rPr lang="en-US" sz="2000" dirty="0" smtClean="0">
                <a:solidFill>
                  <a:schemeClr val="accent1"/>
                </a:solidFill>
              </a:rPr>
              <a:t>•</a:t>
            </a:r>
            <a:r>
              <a:rPr lang="en-US" sz="2000" dirty="0" smtClean="0"/>
              <a:t> </a:t>
            </a:r>
            <a:r>
              <a:rPr lang="en-US" sz="2000" dirty="0" err="1" smtClean="0"/>
              <a:t>Lattof</a:t>
            </a:r>
            <a:r>
              <a:rPr lang="en-US" sz="2000" dirty="0" smtClean="0"/>
              <a:t> Commons (92 clients, Rolling Meadows)</a:t>
            </a:r>
          </a:p>
          <a:p>
            <a:pPr>
              <a:buNone/>
            </a:pPr>
            <a:r>
              <a:rPr lang="en-US" sz="2000" dirty="0" smtClean="0"/>
              <a:t>        </a:t>
            </a:r>
            <a:r>
              <a:rPr lang="en-US" sz="2000" dirty="0" smtClean="0">
                <a:solidFill>
                  <a:schemeClr val="accent1"/>
                </a:solidFill>
              </a:rPr>
              <a:t>• </a:t>
            </a:r>
            <a:r>
              <a:rPr lang="en-US" sz="2000" dirty="0" smtClean="0"/>
              <a:t>Fairfax (16 clients, all male, Rolling Meadows)</a:t>
            </a:r>
          </a:p>
          <a:p>
            <a:pPr>
              <a:buNone/>
            </a:pPr>
            <a:r>
              <a:rPr lang="en-US" sz="2000" dirty="0" smtClean="0"/>
              <a:t>        </a:t>
            </a:r>
            <a:r>
              <a:rPr lang="en-US" sz="2000" dirty="0" smtClean="0">
                <a:solidFill>
                  <a:schemeClr val="accent1"/>
                </a:solidFill>
              </a:rPr>
              <a:t>•</a:t>
            </a:r>
            <a:r>
              <a:rPr lang="en-US" sz="2000" dirty="0" smtClean="0"/>
              <a:t> Wilke (16 clients, all female, Rolling Meadows)</a:t>
            </a:r>
          </a:p>
          <a:p>
            <a:pPr>
              <a:buNone/>
            </a:pPr>
            <a:r>
              <a:rPr lang="en-US" sz="2000" dirty="0" smtClean="0"/>
              <a:t>        </a:t>
            </a:r>
            <a:r>
              <a:rPr lang="en-US" sz="2000" dirty="0" smtClean="0">
                <a:solidFill>
                  <a:schemeClr val="accent1"/>
                </a:solidFill>
              </a:rPr>
              <a:t>•</a:t>
            </a:r>
            <a:r>
              <a:rPr lang="en-US" sz="2000" dirty="0" smtClean="0"/>
              <a:t> Wright Home (16 clients, Gurnee)</a:t>
            </a:r>
          </a:p>
          <a:p>
            <a:pPr>
              <a:buNone/>
            </a:pPr>
            <a:endParaRPr lang="en-US" sz="2000" dirty="0" smtClean="0"/>
          </a:p>
          <a:p>
            <a:pPr>
              <a:buFont typeface="Wingdings" pitchFamily="2" charset="2"/>
              <a:buChar char="Ø"/>
            </a:pPr>
            <a:r>
              <a:rPr lang="en-US" sz="2000" dirty="0" smtClean="0"/>
              <a:t>Community Integrated Living Arrangement (CILA)</a:t>
            </a:r>
          </a:p>
          <a:p>
            <a:pPr marL="682625" indent="-623888">
              <a:buSzPct val="90000"/>
              <a:buNone/>
            </a:pPr>
            <a:r>
              <a:rPr lang="en-US" sz="2000" dirty="0" smtClean="0"/>
              <a:t>   </a:t>
            </a:r>
            <a:r>
              <a:rPr lang="en-US" sz="2000" dirty="0" smtClean="0">
                <a:solidFill>
                  <a:schemeClr val="accent1"/>
                </a:solidFill>
              </a:rPr>
              <a:t>•</a:t>
            </a:r>
            <a:r>
              <a:rPr lang="en-US" sz="2000" dirty="0" smtClean="0"/>
              <a:t> 35 locations throughout the north &amp; northwest suburbs and the city of Chicago</a:t>
            </a:r>
          </a:p>
          <a:p>
            <a:pPr marL="682625" indent="-623888">
              <a:buSzPct val="90000"/>
              <a:buNone/>
            </a:pPr>
            <a:endParaRPr lang="en-US" sz="2000" dirty="0" smtClean="0"/>
          </a:p>
          <a:p>
            <a:pPr marL="682625" indent="-623888">
              <a:buSzPct val="90000"/>
              <a:buNone/>
            </a:pPr>
            <a:r>
              <a:rPr lang="en-US" sz="2000" dirty="0" smtClean="0">
                <a:solidFill>
                  <a:srgbClr val="C00000"/>
                </a:solidFill>
              </a:rPr>
              <a:t>For additional information, please contact Admissions:</a:t>
            </a:r>
          </a:p>
          <a:p>
            <a:pPr marL="682625" indent="-623888">
              <a:buSzPct val="90000"/>
              <a:buNone/>
            </a:pPr>
            <a:r>
              <a:rPr lang="en-US" sz="2000" dirty="0" smtClean="0"/>
              <a:t>Melinda Meyer       	 847-385-5328      mmeyer@clearbrook.org    </a:t>
            </a:r>
          </a:p>
          <a:p>
            <a:pPr marL="682625" indent="-623888">
              <a:buSzPct val="90000"/>
              <a:buNone/>
            </a:pPr>
            <a:r>
              <a:rPr lang="en-US" sz="2000" dirty="0" smtClean="0"/>
              <a:t>Tracy Martin	 	847-385-5018	tmartin@clearbrook.org</a:t>
            </a:r>
            <a:endParaRPr lang="en-US" sz="20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2681</TotalTime>
  <Words>2274</Words>
  <Application>Microsoft Office PowerPoint</Application>
  <PresentationFormat>On-screen Show (4:3)</PresentationFormat>
  <Paragraphs>702</Paragraphs>
  <Slides>40</Slides>
  <Notes>6</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Custom Design</vt:lpstr>
      <vt:lpstr>  HOME-BASED SERVICES PROGRAM</vt:lpstr>
      <vt:lpstr>Clearbrook: How it all began</vt:lpstr>
      <vt:lpstr> Clearbrook Today</vt:lpstr>
      <vt:lpstr>Family &amp; Community Autism Resource Rooms</vt:lpstr>
      <vt:lpstr>Transition Services: Building Bridges</vt:lpstr>
      <vt:lpstr>Clearbrook Programs:  Adult Services</vt:lpstr>
      <vt:lpstr>  ADULT DAY SERVICES    </vt:lpstr>
      <vt:lpstr>Home-Based Services Program (HBS)</vt:lpstr>
      <vt:lpstr>Adult Residential Services  </vt:lpstr>
      <vt:lpstr>Adult Clinical &amp; Behavior Services</vt:lpstr>
      <vt:lpstr>                             ADULT CLINICAL &amp; BEHAVIOR SERVICES   </vt:lpstr>
      <vt:lpstr>                      What are the  Home-Based Support Programs?</vt:lpstr>
      <vt:lpstr>What is a Waiver?</vt:lpstr>
      <vt:lpstr>   A waiver means they are funded with a mix of funding from the State of Illinois and the Federal Government. The State of Illinois pays the providers of supports and services. Then the Federal Government reimburses the State 50 cents for every dollar they have spent. In other words, they each pay half. </vt:lpstr>
      <vt:lpstr> Waivers allow states to design programs for special populations using Medicaid. </vt:lpstr>
      <vt:lpstr>What’s the scoop on this 1115 Medicaid Transformation  Waiver I keep hearing about?</vt:lpstr>
      <vt:lpstr>What’s the scoop on this 1115 Medicaid Transformation  Waiver I am hearing about?</vt:lpstr>
      <vt:lpstr>The Application Process</vt:lpstr>
      <vt:lpstr>LIGAS CONSENT DECREE</vt:lpstr>
      <vt:lpstr> LIGAS UPDATE Third Annual Report of the Ligas Court Monitor (9-30-14) http://www.dhs.state.il.us/page.aspx?item=74367 </vt:lpstr>
      <vt:lpstr>If Selected….</vt:lpstr>
      <vt:lpstr>Waiver Clinical Eligibility Criteria for Adult’s with a Developmental Disability</vt:lpstr>
      <vt:lpstr>THE AWARD LETTER</vt:lpstr>
      <vt:lpstr>Now What?</vt:lpstr>
      <vt:lpstr>What’s a SERVICE FACILITATOR?</vt:lpstr>
      <vt:lpstr>How do I find a Service Facilitator?</vt:lpstr>
      <vt:lpstr>THE PROCESS</vt:lpstr>
      <vt:lpstr>Identify Needs</vt:lpstr>
      <vt:lpstr>What’s a Service Plan?</vt:lpstr>
      <vt:lpstr>  Service plans are completed within 30 days of service initiation and updated at least annually by the service planning team. They should also be reviewed and revised as needed by the  Service Facilitator. </vt:lpstr>
      <vt:lpstr>SERVICE PLANS ARE IMPORTANT</vt:lpstr>
      <vt:lpstr> BUDGETING How much funding is available? </vt:lpstr>
      <vt:lpstr>DDD Waiver Manual https://www.dhs.state.il.us/page.aspx?item=45227 </vt:lpstr>
      <vt:lpstr>What Service’s are Covered?</vt:lpstr>
      <vt:lpstr>  DDD FY13 Rates Table - Effective October 1, 2012 </vt:lpstr>
      <vt:lpstr>Slide 36</vt:lpstr>
      <vt:lpstr>Slide 37</vt:lpstr>
      <vt:lpstr> Department of Human Service (DHS) Developmental Disabilities Services (DDD) https://www.dhs.state.il.us/page.aspx?item=29733 </vt:lpstr>
      <vt:lpstr>Family Support Network</vt:lpstr>
      <vt:lpstr>Slide 40</vt:lpstr>
    </vt:vector>
  </TitlesOfParts>
  <Company>Lenovo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HOME-BASED SUPPORT SERVICES PROGRAM</dc:title>
  <dc:creator>Lenovo User</dc:creator>
  <cp:lastModifiedBy>brian</cp:lastModifiedBy>
  <cp:revision>219</cp:revision>
  <dcterms:created xsi:type="dcterms:W3CDTF">2011-02-26T20:54:29Z</dcterms:created>
  <dcterms:modified xsi:type="dcterms:W3CDTF">2015-01-09T23:50:38Z</dcterms:modified>
</cp:coreProperties>
</file>